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sldIdLst>
    <p:sldId id="421" r:id="rId2"/>
    <p:sldId id="437" r:id="rId3"/>
    <p:sldId id="442" r:id="rId4"/>
    <p:sldId id="440" r:id="rId5"/>
    <p:sldId id="438" r:id="rId6"/>
    <p:sldId id="335" r:id="rId7"/>
    <p:sldId id="693" r:id="rId8"/>
    <p:sldId id="434" r:id="rId9"/>
    <p:sldId id="694" r:id="rId1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86" clrIdx="1"/>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C8E1"/>
    <a:srgbClr val="000000"/>
    <a:srgbClr val="5BB5BC"/>
    <a:srgbClr val="121F48"/>
    <a:srgbClr val="EDF4F9"/>
    <a:srgbClr val="CE952E"/>
    <a:srgbClr val="5B9CC9"/>
    <a:srgbClr val="185CFF"/>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8" autoAdjust="0"/>
    <p:restoredTop sz="78063" autoAdjust="0"/>
  </p:normalViewPr>
  <p:slideViewPr>
    <p:cSldViewPr snapToGrid="0">
      <p:cViewPr varScale="1">
        <p:scale>
          <a:sx n="111" d="100"/>
          <a:sy n="111" d="100"/>
        </p:scale>
        <p:origin x="306"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3EA125E0-BB88-46BE-9B07-226918C4D1EC}" type="datetimeFigureOut">
              <a:rPr lang="en-US" smtClean="0"/>
              <a:t>9/25/2023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F284EFE1-B4B6-4398-B231-D32FCCE0FF51}" type="slidenum">
              <a:rPr lang="en-US" smtClean="0"/>
              <a:t>‹#›</a:t>
            </a:fld>
            <a:endParaRPr lang="en-US"/>
          </a:p>
        </p:txBody>
      </p:sp>
    </p:spTree>
    <p:extLst>
      <p:ext uri="{BB962C8B-B14F-4D97-AF65-F5344CB8AC3E}">
        <p14:creationId xmlns:p14="http://schemas.microsoft.com/office/powerpoint/2010/main" val="1743204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84EFE1-B4B6-4398-B231-D32FCCE0FF51}" type="slidenum">
              <a:rPr lang="en-US" smtClean="0"/>
              <a:t>1</a:t>
            </a:fld>
            <a:endParaRPr lang="en-US"/>
          </a:p>
        </p:txBody>
      </p:sp>
    </p:spTree>
    <p:extLst>
      <p:ext uri="{BB962C8B-B14F-4D97-AF65-F5344CB8AC3E}">
        <p14:creationId xmlns:p14="http://schemas.microsoft.com/office/powerpoint/2010/main" val="656215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84EFE1-B4B6-4398-B231-D32FCCE0FF51}" type="slidenum">
              <a:rPr lang="en-US" smtClean="0"/>
              <a:t>2</a:t>
            </a:fld>
            <a:endParaRPr lang="en-US"/>
          </a:p>
        </p:txBody>
      </p:sp>
    </p:spTree>
    <p:extLst>
      <p:ext uri="{BB962C8B-B14F-4D97-AF65-F5344CB8AC3E}">
        <p14:creationId xmlns:p14="http://schemas.microsoft.com/office/powerpoint/2010/main" val="1172228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84EFE1-B4B6-4398-B231-D32FCCE0FF51}" type="slidenum">
              <a:rPr lang="en-US" smtClean="0"/>
              <a:t>3</a:t>
            </a:fld>
            <a:endParaRPr lang="en-US"/>
          </a:p>
        </p:txBody>
      </p:sp>
    </p:spTree>
    <p:extLst>
      <p:ext uri="{BB962C8B-B14F-4D97-AF65-F5344CB8AC3E}">
        <p14:creationId xmlns:p14="http://schemas.microsoft.com/office/powerpoint/2010/main" val="2839877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84EFE1-B4B6-4398-B231-D32FCCE0FF51}" type="slidenum">
              <a:rPr lang="en-US" smtClean="0"/>
              <a:t>4</a:t>
            </a:fld>
            <a:endParaRPr lang="en-US"/>
          </a:p>
        </p:txBody>
      </p:sp>
    </p:spTree>
    <p:extLst>
      <p:ext uri="{BB962C8B-B14F-4D97-AF65-F5344CB8AC3E}">
        <p14:creationId xmlns:p14="http://schemas.microsoft.com/office/powerpoint/2010/main" val="282541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84EFE1-B4B6-4398-B231-D32FCCE0FF51}" type="slidenum">
              <a:rPr lang="en-US" smtClean="0"/>
              <a:t>5</a:t>
            </a:fld>
            <a:endParaRPr lang="en-US"/>
          </a:p>
        </p:txBody>
      </p:sp>
    </p:spTree>
    <p:extLst>
      <p:ext uri="{BB962C8B-B14F-4D97-AF65-F5344CB8AC3E}">
        <p14:creationId xmlns:p14="http://schemas.microsoft.com/office/powerpoint/2010/main" val="1676661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t>Adjustments to the Financial Statements are based on rules and guidelines set forth in the OMB’s Uniform Guidance.</a:t>
            </a:r>
          </a:p>
        </p:txBody>
      </p:sp>
      <p:sp>
        <p:nvSpPr>
          <p:cNvPr id="4" name="Slide Number Placeholder 3"/>
          <p:cNvSpPr>
            <a:spLocks noGrp="1"/>
          </p:cNvSpPr>
          <p:nvPr>
            <p:ph type="sldNum" sz="quarter" idx="5"/>
          </p:nvPr>
        </p:nvSpPr>
        <p:spPr/>
        <p:txBody>
          <a:bodyPr/>
          <a:lstStyle/>
          <a:p>
            <a:fld id="{F284EFE1-B4B6-4398-B231-D32FCCE0FF51}" type="slidenum">
              <a:rPr lang="en-US" smtClean="0"/>
              <a:t>6</a:t>
            </a:fld>
            <a:endParaRPr lang="en-US"/>
          </a:p>
        </p:txBody>
      </p:sp>
    </p:spTree>
    <p:extLst>
      <p:ext uri="{BB962C8B-B14F-4D97-AF65-F5344CB8AC3E}">
        <p14:creationId xmlns:p14="http://schemas.microsoft.com/office/powerpoint/2010/main" val="2548297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endParaRPr lang="en-US" dirty="0"/>
          </a:p>
        </p:txBody>
      </p:sp>
      <p:sp>
        <p:nvSpPr>
          <p:cNvPr id="4" name="Slide Number Placeholder 3"/>
          <p:cNvSpPr>
            <a:spLocks noGrp="1"/>
          </p:cNvSpPr>
          <p:nvPr>
            <p:ph type="sldNum" sz="quarter" idx="10"/>
          </p:nvPr>
        </p:nvSpPr>
        <p:spPr/>
        <p:txBody>
          <a:bodyPr/>
          <a:lstStyle/>
          <a:p>
            <a:fld id="{F284EFE1-B4B6-4398-B231-D32FCCE0FF51}" type="slidenum">
              <a:rPr lang="en-US" smtClean="0"/>
              <a:t>7</a:t>
            </a:fld>
            <a:endParaRPr lang="en-US"/>
          </a:p>
        </p:txBody>
      </p:sp>
    </p:spTree>
    <p:extLst>
      <p:ext uri="{BB962C8B-B14F-4D97-AF65-F5344CB8AC3E}">
        <p14:creationId xmlns:p14="http://schemas.microsoft.com/office/powerpoint/2010/main" val="969819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endParaRPr lang="en-US" dirty="0"/>
          </a:p>
        </p:txBody>
      </p:sp>
      <p:sp>
        <p:nvSpPr>
          <p:cNvPr id="4" name="Slide Number Placeholder 3"/>
          <p:cNvSpPr>
            <a:spLocks noGrp="1"/>
          </p:cNvSpPr>
          <p:nvPr>
            <p:ph type="sldNum" sz="quarter" idx="5"/>
          </p:nvPr>
        </p:nvSpPr>
        <p:spPr/>
        <p:txBody>
          <a:bodyPr/>
          <a:lstStyle/>
          <a:p>
            <a:fld id="{F284EFE1-B4B6-4398-B231-D32FCCE0FF51}" type="slidenum">
              <a:rPr lang="en-US" smtClean="0"/>
              <a:t>8</a:t>
            </a:fld>
            <a:endParaRPr lang="en-US"/>
          </a:p>
        </p:txBody>
      </p:sp>
    </p:spTree>
    <p:extLst>
      <p:ext uri="{BB962C8B-B14F-4D97-AF65-F5344CB8AC3E}">
        <p14:creationId xmlns:p14="http://schemas.microsoft.com/office/powerpoint/2010/main" val="171903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t>Negotiated rates are usually lower as HHS may deem research percentages in labs  to be lower than what was indicated by PI’s during the space survey.  DHHS determines this through their site visits during the audit phase. Any discrepancy is extrapolated to the whole population resulting in a lower overall research (F&amp;A) rate. </a:t>
            </a:r>
          </a:p>
          <a:p>
            <a:pPr defTabSz="933237">
              <a:defRPr/>
            </a:pPr>
            <a:r>
              <a:rPr lang="en-US" dirty="0"/>
              <a:t>We can also prefer to negotiate a lower rate that what was calculated and proposed to make grant proposals by PI’s more competitive. </a:t>
            </a:r>
          </a:p>
        </p:txBody>
      </p:sp>
      <p:sp>
        <p:nvSpPr>
          <p:cNvPr id="4" name="Slide Number Placeholder 3"/>
          <p:cNvSpPr>
            <a:spLocks noGrp="1"/>
          </p:cNvSpPr>
          <p:nvPr>
            <p:ph type="sldNum" sz="quarter" idx="10"/>
          </p:nvPr>
        </p:nvSpPr>
        <p:spPr/>
        <p:txBody>
          <a:bodyPr/>
          <a:lstStyle/>
          <a:p>
            <a:fld id="{F284EFE1-B4B6-4398-B231-D32FCCE0FF51}" type="slidenum">
              <a:rPr lang="en-US" smtClean="0"/>
              <a:t>9</a:t>
            </a:fld>
            <a:endParaRPr lang="en-US"/>
          </a:p>
        </p:txBody>
      </p:sp>
    </p:spTree>
    <p:extLst>
      <p:ext uri="{BB962C8B-B14F-4D97-AF65-F5344CB8AC3E}">
        <p14:creationId xmlns:p14="http://schemas.microsoft.com/office/powerpoint/2010/main" val="519815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normAutofit/>
          </a:bodyPr>
          <a:lstStyle>
            <a:lvl1pPr algn="ctr">
              <a:defRPr sz="7400">
                <a:solidFill>
                  <a:schemeClr val="bg2">
                    <a:lumMod val="50000"/>
                  </a:schemeClr>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38425CFF-767A-4FCF-BD85-F580A7731709}" type="datetime1">
              <a:rPr lang="en-US" smtClean="0"/>
              <a:t>9/25/2023</a:t>
            </a:fld>
            <a:endParaRPr lang="en-US"/>
          </a:p>
        </p:txBody>
      </p:sp>
      <p:sp>
        <p:nvSpPr>
          <p:cNvPr id="5" name="Footer Placeholder 4"/>
          <p:cNvSpPr>
            <a:spLocks noGrp="1"/>
          </p:cNvSpPr>
          <p:nvPr>
            <p:ph type="ftr" sz="quarter" idx="11"/>
          </p:nvPr>
        </p:nvSpPr>
        <p:spPr/>
        <p:txBody>
          <a:bodyPr/>
          <a:lstStyle/>
          <a:p>
            <a:r>
              <a:rPr lang="en-US"/>
              <a:t>Office of Cost Analysis</a:t>
            </a:r>
          </a:p>
        </p:txBody>
      </p:sp>
      <p:sp>
        <p:nvSpPr>
          <p:cNvPr id="6" name="Slide Number Placeholder 5"/>
          <p:cNvSpPr>
            <a:spLocks noGrp="1"/>
          </p:cNvSpPr>
          <p:nvPr>
            <p:ph type="sldNum" sz="quarter" idx="12"/>
          </p:nvPr>
        </p:nvSpPr>
        <p:spPr/>
        <p:txBody>
          <a:bodyPr/>
          <a:lstStyle/>
          <a:p>
            <a:fld id="{A3B95AAD-5C7A-481C-9A69-E819F21368D0}" type="slidenum">
              <a:rPr lang="en-US" smtClean="0"/>
              <a:t>‹#›</a:t>
            </a:fld>
            <a:endParaRPr lang="en-US"/>
          </a:p>
        </p:txBody>
      </p:sp>
    </p:spTree>
    <p:extLst>
      <p:ext uri="{BB962C8B-B14F-4D97-AF65-F5344CB8AC3E}">
        <p14:creationId xmlns:p14="http://schemas.microsoft.com/office/powerpoint/2010/main" val="2257130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7346D8-8FAC-4E27-867D-3BE6A17BAE29}" type="datetime1">
              <a:rPr lang="en-US" smtClean="0"/>
              <a:t>9/25/2023</a:t>
            </a:fld>
            <a:endParaRPr lang="en-US"/>
          </a:p>
        </p:txBody>
      </p:sp>
      <p:sp>
        <p:nvSpPr>
          <p:cNvPr id="8" name="Footer Placeholder 7"/>
          <p:cNvSpPr>
            <a:spLocks noGrp="1"/>
          </p:cNvSpPr>
          <p:nvPr>
            <p:ph type="ftr" sz="quarter" idx="11"/>
          </p:nvPr>
        </p:nvSpPr>
        <p:spPr/>
        <p:txBody>
          <a:bodyPr/>
          <a:lstStyle/>
          <a:p>
            <a:r>
              <a:rPr lang="en-US"/>
              <a:t>Office of Cost Analysis</a:t>
            </a:r>
          </a:p>
        </p:txBody>
      </p:sp>
      <p:sp>
        <p:nvSpPr>
          <p:cNvPr id="9" name="Slide Number Placeholder 8"/>
          <p:cNvSpPr>
            <a:spLocks noGrp="1"/>
          </p:cNvSpPr>
          <p:nvPr>
            <p:ph type="sldNum" sz="quarter" idx="12"/>
          </p:nvPr>
        </p:nvSpPr>
        <p:spPr/>
        <p:txBody>
          <a:bodyPr/>
          <a:lstStyle/>
          <a:p>
            <a:fld id="{A3B95AAD-5C7A-481C-9A69-E819F21368D0}" type="slidenum">
              <a:rPr lang="en-US" smtClean="0"/>
              <a:t>‹#›</a:t>
            </a:fld>
            <a:endParaRPr lang="en-US"/>
          </a:p>
        </p:txBody>
      </p:sp>
    </p:spTree>
    <p:extLst>
      <p:ext uri="{BB962C8B-B14F-4D97-AF65-F5344CB8AC3E}">
        <p14:creationId xmlns:p14="http://schemas.microsoft.com/office/powerpoint/2010/main" val="4255899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A931002-EB30-4BF6-805B-631DE39E7B36}" type="datetime1">
              <a:rPr lang="en-US" smtClean="0"/>
              <a:t>9/25/2023</a:t>
            </a:fld>
            <a:endParaRPr lang="en-US"/>
          </a:p>
        </p:txBody>
      </p:sp>
      <p:sp>
        <p:nvSpPr>
          <p:cNvPr id="4" name="Footer Placeholder 3"/>
          <p:cNvSpPr>
            <a:spLocks noGrp="1"/>
          </p:cNvSpPr>
          <p:nvPr>
            <p:ph type="ftr" sz="quarter" idx="11"/>
          </p:nvPr>
        </p:nvSpPr>
        <p:spPr/>
        <p:txBody>
          <a:bodyPr/>
          <a:lstStyle/>
          <a:p>
            <a:r>
              <a:rPr lang="en-US"/>
              <a:t>Office of Cost Analysis</a:t>
            </a:r>
          </a:p>
        </p:txBody>
      </p:sp>
      <p:sp>
        <p:nvSpPr>
          <p:cNvPr id="5" name="Slide Number Placeholder 4"/>
          <p:cNvSpPr>
            <a:spLocks noGrp="1"/>
          </p:cNvSpPr>
          <p:nvPr>
            <p:ph type="sldNum" sz="quarter" idx="12"/>
          </p:nvPr>
        </p:nvSpPr>
        <p:spPr/>
        <p:txBody>
          <a:bodyPr/>
          <a:lstStyle/>
          <a:p>
            <a:fld id="{A3B95AAD-5C7A-481C-9A69-E819F21368D0}" type="slidenum">
              <a:rPr lang="en-US" smtClean="0"/>
              <a:t>‹#›</a:t>
            </a:fld>
            <a:endParaRPr lang="en-US"/>
          </a:p>
        </p:txBody>
      </p:sp>
    </p:spTree>
    <p:extLst>
      <p:ext uri="{BB962C8B-B14F-4D97-AF65-F5344CB8AC3E}">
        <p14:creationId xmlns:p14="http://schemas.microsoft.com/office/powerpoint/2010/main" val="3160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529F46-7E3B-4A69-95C0-E8CC6471EABF}" type="datetime1">
              <a:rPr lang="en-US" smtClean="0"/>
              <a:t>9/25/2023</a:t>
            </a:fld>
            <a:endParaRPr lang="en-US"/>
          </a:p>
        </p:txBody>
      </p:sp>
      <p:sp>
        <p:nvSpPr>
          <p:cNvPr id="3" name="Footer Placeholder 2"/>
          <p:cNvSpPr>
            <a:spLocks noGrp="1"/>
          </p:cNvSpPr>
          <p:nvPr>
            <p:ph type="ftr" sz="quarter" idx="11"/>
          </p:nvPr>
        </p:nvSpPr>
        <p:spPr/>
        <p:txBody>
          <a:bodyPr/>
          <a:lstStyle/>
          <a:p>
            <a:r>
              <a:rPr lang="en-US"/>
              <a:t>Office of Cost Analysis</a:t>
            </a:r>
          </a:p>
        </p:txBody>
      </p:sp>
      <p:sp>
        <p:nvSpPr>
          <p:cNvPr id="4" name="Slide Number Placeholder 3"/>
          <p:cNvSpPr>
            <a:spLocks noGrp="1"/>
          </p:cNvSpPr>
          <p:nvPr>
            <p:ph type="sldNum" sz="quarter" idx="12"/>
          </p:nvPr>
        </p:nvSpPr>
        <p:spPr/>
        <p:txBody>
          <a:bodyPr/>
          <a:lstStyle/>
          <a:p>
            <a:fld id="{A3B95AAD-5C7A-481C-9A69-E819F21368D0}" type="slidenum">
              <a:rPr lang="en-US" smtClean="0"/>
              <a:t>‹#›</a:t>
            </a:fld>
            <a:endParaRPr lang="en-US"/>
          </a:p>
        </p:txBody>
      </p:sp>
    </p:spTree>
    <p:extLst>
      <p:ext uri="{BB962C8B-B14F-4D97-AF65-F5344CB8AC3E}">
        <p14:creationId xmlns:p14="http://schemas.microsoft.com/office/powerpoint/2010/main" val="6219638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A5D1422-AAA9-4908-BC29-41C19540F742}" type="datetime1">
              <a:rPr lang="en-US" smtClean="0"/>
              <a:t>9/25/2023</a:t>
            </a:fld>
            <a:endParaRPr lang="en-US"/>
          </a:p>
        </p:txBody>
      </p:sp>
      <p:sp>
        <p:nvSpPr>
          <p:cNvPr id="6" name="Footer Placeholder 5"/>
          <p:cNvSpPr>
            <a:spLocks noGrp="1"/>
          </p:cNvSpPr>
          <p:nvPr>
            <p:ph type="ftr" sz="quarter" idx="11"/>
          </p:nvPr>
        </p:nvSpPr>
        <p:spPr/>
        <p:txBody>
          <a:bodyPr/>
          <a:lstStyle/>
          <a:p>
            <a:r>
              <a:rPr lang="en-US"/>
              <a:t>Office of Cost Analysis</a:t>
            </a:r>
          </a:p>
        </p:txBody>
      </p:sp>
      <p:sp>
        <p:nvSpPr>
          <p:cNvPr id="7" name="Slide Number Placeholder 6"/>
          <p:cNvSpPr>
            <a:spLocks noGrp="1"/>
          </p:cNvSpPr>
          <p:nvPr>
            <p:ph type="sldNum" sz="quarter" idx="12"/>
          </p:nvPr>
        </p:nvSpPr>
        <p:spPr/>
        <p:txBody>
          <a:bodyPr/>
          <a:lstStyle/>
          <a:p>
            <a:fld id="{A3B95AAD-5C7A-481C-9A69-E819F21368D0}" type="slidenum">
              <a:rPr lang="en-US" smtClean="0"/>
              <a:t>‹#›</a:t>
            </a:fld>
            <a:endParaRPr lang="en-US"/>
          </a:p>
        </p:txBody>
      </p:sp>
    </p:spTree>
    <p:extLst>
      <p:ext uri="{BB962C8B-B14F-4D97-AF65-F5344CB8AC3E}">
        <p14:creationId xmlns:p14="http://schemas.microsoft.com/office/powerpoint/2010/main" val="1088731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6BBAB37-BAF2-4130-9488-0A6904D8F703}" type="datetime1">
              <a:rPr lang="en-US" smtClean="0"/>
              <a:t>9/25/2023</a:t>
            </a:fld>
            <a:endParaRPr lang="en-US"/>
          </a:p>
        </p:txBody>
      </p:sp>
      <p:sp>
        <p:nvSpPr>
          <p:cNvPr id="6" name="Footer Placeholder 5"/>
          <p:cNvSpPr>
            <a:spLocks noGrp="1"/>
          </p:cNvSpPr>
          <p:nvPr>
            <p:ph type="ftr" sz="quarter" idx="11"/>
          </p:nvPr>
        </p:nvSpPr>
        <p:spPr/>
        <p:txBody>
          <a:bodyPr/>
          <a:lstStyle/>
          <a:p>
            <a:r>
              <a:rPr lang="en-US"/>
              <a:t>Office of Cost Analysis</a:t>
            </a:r>
          </a:p>
        </p:txBody>
      </p:sp>
      <p:sp>
        <p:nvSpPr>
          <p:cNvPr id="7" name="Slide Number Placeholder 6"/>
          <p:cNvSpPr>
            <a:spLocks noGrp="1"/>
          </p:cNvSpPr>
          <p:nvPr>
            <p:ph type="sldNum" sz="quarter" idx="12"/>
          </p:nvPr>
        </p:nvSpPr>
        <p:spPr/>
        <p:txBody>
          <a:bodyPr/>
          <a:lstStyle/>
          <a:p>
            <a:fld id="{A3B95AAD-5C7A-481C-9A69-E819F21368D0}" type="slidenum">
              <a:rPr lang="en-US" smtClean="0"/>
              <a:t>‹#›</a:t>
            </a:fld>
            <a:endParaRPr lang="en-US"/>
          </a:p>
        </p:txBody>
      </p:sp>
    </p:spTree>
    <p:extLst>
      <p:ext uri="{BB962C8B-B14F-4D97-AF65-F5344CB8AC3E}">
        <p14:creationId xmlns:p14="http://schemas.microsoft.com/office/powerpoint/2010/main" val="19105697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ABEDF5-29C1-4DC5-A109-0CE2E7D1220C}" type="datetime1">
              <a:rPr lang="en-US" smtClean="0"/>
              <a:t>9/25/2023</a:t>
            </a:fld>
            <a:endParaRPr lang="en-US"/>
          </a:p>
        </p:txBody>
      </p:sp>
      <p:sp>
        <p:nvSpPr>
          <p:cNvPr id="5" name="Footer Placeholder 4"/>
          <p:cNvSpPr>
            <a:spLocks noGrp="1"/>
          </p:cNvSpPr>
          <p:nvPr>
            <p:ph type="ftr" sz="quarter" idx="11"/>
          </p:nvPr>
        </p:nvSpPr>
        <p:spPr/>
        <p:txBody>
          <a:bodyPr/>
          <a:lstStyle/>
          <a:p>
            <a:r>
              <a:rPr lang="en-US"/>
              <a:t>Office of Cost Analysis</a:t>
            </a:r>
          </a:p>
        </p:txBody>
      </p:sp>
      <p:sp>
        <p:nvSpPr>
          <p:cNvPr id="6" name="Slide Number Placeholder 5"/>
          <p:cNvSpPr>
            <a:spLocks noGrp="1"/>
          </p:cNvSpPr>
          <p:nvPr>
            <p:ph type="sldNum" sz="quarter" idx="12"/>
          </p:nvPr>
        </p:nvSpPr>
        <p:spPr/>
        <p:txBody>
          <a:bodyPr/>
          <a:lstStyle/>
          <a:p>
            <a:fld id="{A3B95AAD-5C7A-481C-9A69-E819F21368D0}" type="slidenum">
              <a:rPr lang="en-US" smtClean="0"/>
              <a:t>‹#›</a:t>
            </a:fld>
            <a:endParaRPr lang="en-US"/>
          </a:p>
        </p:txBody>
      </p:sp>
    </p:spTree>
    <p:extLst>
      <p:ext uri="{BB962C8B-B14F-4D97-AF65-F5344CB8AC3E}">
        <p14:creationId xmlns:p14="http://schemas.microsoft.com/office/powerpoint/2010/main" val="3596255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A3EC71-E294-4260-A825-90D901B4AAF7}" type="datetime1">
              <a:rPr lang="en-US" smtClean="0"/>
              <a:t>9/25/2023</a:t>
            </a:fld>
            <a:endParaRPr lang="en-US"/>
          </a:p>
        </p:txBody>
      </p:sp>
      <p:sp>
        <p:nvSpPr>
          <p:cNvPr id="5" name="Footer Placeholder 4"/>
          <p:cNvSpPr>
            <a:spLocks noGrp="1"/>
          </p:cNvSpPr>
          <p:nvPr>
            <p:ph type="ftr" sz="quarter" idx="11"/>
          </p:nvPr>
        </p:nvSpPr>
        <p:spPr/>
        <p:txBody>
          <a:bodyPr/>
          <a:lstStyle/>
          <a:p>
            <a:r>
              <a:rPr lang="en-US"/>
              <a:t>Office of Cost Analysis</a:t>
            </a:r>
          </a:p>
        </p:txBody>
      </p:sp>
      <p:sp>
        <p:nvSpPr>
          <p:cNvPr id="6" name="Slide Number Placeholder 5"/>
          <p:cNvSpPr>
            <a:spLocks noGrp="1"/>
          </p:cNvSpPr>
          <p:nvPr>
            <p:ph type="sldNum" sz="quarter" idx="12"/>
          </p:nvPr>
        </p:nvSpPr>
        <p:spPr/>
        <p:txBody>
          <a:bodyPr/>
          <a:lstStyle/>
          <a:p>
            <a:fld id="{A3B95AAD-5C7A-481C-9A69-E819F21368D0}" type="slidenum">
              <a:rPr lang="en-US" smtClean="0"/>
              <a:t>‹#›</a:t>
            </a:fld>
            <a:endParaRPr lang="en-US"/>
          </a:p>
        </p:txBody>
      </p:sp>
    </p:spTree>
    <p:extLst>
      <p:ext uri="{BB962C8B-B14F-4D97-AF65-F5344CB8AC3E}">
        <p14:creationId xmlns:p14="http://schemas.microsoft.com/office/powerpoint/2010/main" val="502468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800">
                <a:solidFill>
                  <a:schemeClr val="bg2">
                    <a:lumMod val="50000"/>
                  </a:schemeClr>
                </a:solidFill>
                <a:latin typeface="+mn-lt"/>
              </a:defRPr>
            </a:lvl1pPr>
          </a:lstStyle>
          <a:p>
            <a:r>
              <a:rPr lang="en-US" dirty="0"/>
              <a:t>CLICK TO EDIT MASTER TITLE STYLE</a:t>
            </a:r>
          </a:p>
        </p:txBody>
      </p:sp>
      <p:sp>
        <p:nvSpPr>
          <p:cNvPr id="3" name="Content Placeholder 2"/>
          <p:cNvSpPr>
            <a:spLocks noGrp="1"/>
          </p:cNvSpPr>
          <p:nvPr>
            <p:ph idx="1"/>
          </p:nvPr>
        </p:nvSpPr>
        <p:spPr>
          <a:xfrm>
            <a:off x="666750" y="1539875"/>
            <a:ext cx="10515600" cy="4351338"/>
          </a:xfrm>
        </p:spPr>
        <p:txBody>
          <a:bodyPr/>
          <a:lstStyle>
            <a:lvl1pPr>
              <a:defRPr sz="1600">
                <a:solidFill>
                  <a:srgbClr val="000000"/>
                </a:solidFill>
                <a:latin typeface="+mn-lt"/>
              </a:defRPr>
            </a:lvl1pPr>
            <a:lvl2pPr>
              <a:defRPr sz="1400">
                <a:solidFill>
                  <a:srgbClr val="000000"/>
                </a:solidFill>
                <a:latin typeface="+mn-lt"/>
              </a:defRPr>
            </a:lvl2pPr>
            <a:lvl3pPr>
              <a:defRPr sz="1200">
                <a:solidFill>
                  <a:srgbClr val="000000"/>
                </a:solidFill>
                <a:latin typeface="+mn-lt"/>
              </a:defRPr>
            </a:lvl3pPr>
            <a:lvl4pPr>
              <a:defRPr sz="1000">
                <a:solidFill>
                  <a:srgbClr val="000000"/>
                </a:solidFill>
                <a:latin typeface="+mn-lt"/>
              </a:defRPr>
            </a:lvl4pPr>
            <a:lvl5pPr>
              <a:defRPr sz="800">
                <a:solidFill>
                  <a:srgbClr val="000000"/>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8C4D3CA-38EF-4AC8-A49A-47BE7D5F997B}" type="datetime1">
              <a:rPr lang="en-US" smtClean="0"/>
              <a:t>9/25/2023</a:t>
            </a:fld>
            <a:endParaRPr lang="en-US"/>
          </a:p>
        </p:txBody>
      </p:sp>
      <p:sp>
        <p:nvSpPr>
          <p:cNvPr id="5" name="Footer Placeholder 4"/>
          <p:cNvSpPr>
            <a:spLocks noGrp="1"/>
          </p:cNvSpPr>
          <p:nvPr>
            <p:ph type="ftr" sz="quarter" idx="11"/>
          </p:nvPr>
        </p:nvSpPr>
        <p:spPr/>
        <p:txBody>
          <a:bodyPr/>
          <a:lstStyle/>
          <a:p>
            <a:r>
              <a:rPr lang="en-US"/>
              <a:t>Office of Cost Analysis</a:t>
            </a:r>
          </a:p>
        </p:txBody>
      </p:sp>
      <p:sp>
        <p:nvSpPr>
          <p:cNvPr id="6" name="Slide Number Placeholder 5"/>
          <p:cNvSpPr>
            <a:spLocks noGrp="1"/>
          </p:cNvSpPr>
          <p:nvPr>
            <p:ph type="sldNum" sz="quarter" idx="12"/>
          </p:nvPr>
        </p:nvSpPr>
        <p:spPr/>
        <p:txBody>
          <a:bodyPr/>
          <a:lstStyle/>
          <a:p>
            <a:fld id="{A3B95AAD-5C7A-481C-9A69-E819F21368D0}" type="slidenum">
              <a:rPr lang="en-US" smtClean="0"/>
              <a:t>‹#›</a:t>
            </a:fld>
            <a:endParaRPr lang="en-US"/>
          </a:p>
        </p:txBody>
      </p:sp>
      <p:sp>
        <p:nvSpPr>
          <p:cNvPr id="8" name="Rectangle: Rounded Corners 7">
            <a:extLst>
              <a:ext uri="{FF2B5EF4-FFF2-40B4-BE49-F238E27FC236}">
                <a16:creationId xmlns:a16="http://schemas.microsoft.com/office/drawing/2014/main" id="{74231978-EB7A-4085-98D4-BCD4E015ED18}"/>
              </a:ext>
            </a:extLst>
          </p:cNvPr>
          <p:cNvSpPr/>
          <p:nvPr userDrawn="1"/>
        </p:nvSpPr>
        <p:spPr>
          <a:xfrm>
            <a:off x="0" y="6418053"/>
            <a:ext cx="12192000" cy="439947"/>
          </a:xfrm>
          <a:prstGeom prst="roundRect">
            <a:avLst>
              <a:gd name="adj" fmla="val 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0" name="Picture 9">
            <a:extLst>
              <a:ext uri="{FF2B5EF4-FFF2-40B4-BE49-F238E27FC236}">
                <a16:creationId xmlns:a16="http://schemas.microsoft.com/office/drawing/2014/main" id="{D38212A0-C111-4E11-9AC2-F5547170CE17}"/>
              </a:ext>
            </a:extLst>
          </p:cNvPr>
          <p:cNvPicPr>
            <a:picLocks noChangeAspect="1"/>
          </p:cNvPicPr>
          <p:nvPr userDrawn="1"/>
        </p:nvPicPr>
        <p:blipFill>
          <a:blip r:embed="rId2" cstate="print">
            <a:alphaModFix amt="70000"/>
            <a:extLst>
              <a:ext uri="{28A0092B-C50C-407E-A947-70E740481C1C}">
                <a14:useLocalDpi xmlns:a14="http://schemas.microsoft.com/office/drawing/2010/main" val="0"/>
              </a:ext>
            </a:extLst>
          </a:blip>
          <a:srcRect/>
          <a:stretch/>
        </p:blipFill>
        <p:spPr>
          <a:xfrm>
            <a:off x="10059834" y="6542352"/>
            <a:ext cx="2023110" cy="197962"/>
          </a:xfrm>
          <a:prstGeom prst="rect">
            <a:avLst/>
          </a:prstGeom>
        </p:spPr>
      </p:pic>
    </p:spTree>
    <p:extLst>
      <p:ext uri="{BB962C8B-B14F-4D97-AF65-F5344CB8AC3E}">
        <p14:creationId xmlns:p14="http://schemas.microsoft.com/office/powerpoint/2010/main" val="3932422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bg>
      <p:bgPr>
        <a:solidFill>
          <a:srgbClr val="EFF0F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23CC215-5B15-42B4-A5A2-C1D14ED1D616}"/>
              </a:ext>
            </a:extLst>
          </p:cNvPr>
          <p:cNvSpPr/>
          <p:nvPr userDrawn="1"/>
        </p:nvSpPr>
        <p:spPr>
          <a:xfrm>
            <a:off x="0" y="0"/>
            <a:ext cx="121920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 name="Title 1"/>
          <p:cNvSpPr>
            <a:spLocks noGrp="1"/>
          </p:cNvSpPr>
          <p:nvPr>
            <p:ph type="title" hasCustomPrompt="1"/>
          </p:nvPr>
        </p:nvSpPr>
        <p:spPr>
          <a:xfrm>
            <a:off x="540000" y="468000"/>
            <a:ext cx="11653200" cy="792000"/>
          </a:xfrm>
        </p:spPr>
        <p:txBody>
          <a:bodyPr>
            <a:noAutofit/>
          </a:bodyPr>
          <a:lstStyle>
            <a:lvl1pPr>
              <a:defRPr sz="3800">
                <a:solidFill>
                  <a:schemeClr val="tx1">
                    <a:lumMod val="25000"/>
                    <a:lumOff val="75000"/>
                  </a:schemeClr>
                </a:solidFill>
                <a:latin typeface="+mn-lt"/>
              </a:defRPr>
            </a:lvl1pPr>
          </a:lstStyle>
          <a:p>
            <a:r>
              <a:rPr lang="en-US" dirty="0"/>
              <a:t>CLICK TO EDIT MASTER TITLE STYLE</a:t>
            </a:r>
          </a:p>
        </p:txBody>
      </p:sp>
      <p:sp>
        <p:nvSpPr>
          <p:cNvPr id="3" name="Content Placeholder 2"/>
          <p:cNvSpPr>
            <a:spLocks noGrp="1"/>
          </p:cNvSpPr>
          <p:nvPr>
            <p:ph idx="1"/>
          </p:nvPr>
        </p:nvSpPr>
        <p:spPr>
          <a:xfrm>
            <a:off x="666750" y="1539875"/>
            <a:ext cx="10515600" cy="4351338"/>
          </a:xfrm>
        </p:spPr>
        <p:txBody>
          <a:bodyPr/>
          <a:lstStyle>
            <a:lvl1pPr>
              <a:defRPr sz="1600">
                <a:solidFill>
                  <a:schemeClr val="bg1"/>
                </a:solidFill>
                <a:latin typeface="+mn-lt"/>
              </a:defRPr>
            </a:lvl1pPr>
            <a:lvl2pPr>
              <a:defRPr sz="1400">
                <a:solidFill>
                  <a:schemeClr val="bg1"/>
                </a:solidFill>
                <a:latin typeface="+mn-lt"/>
              </a:defRPr>
            </a:lvl2pPr>
            <a:lvl3pPr>
              <a:defRPr sz="1200">
                <a:solidFill>
                  <a:schemeClr val="bg1"/>
                </a:solidFill>
                <a:latin typeface="+mn-lt"/>
              </a:defRPr>
            </a:lvl3pPr>
            <a:lvl4pPr>
              <a:defRPr sz="1000">
                <a:solidFill>
                  <a:schemeClr val="bg1"/>
                </a:solidFill>
                <a:latin typeface="+mn-lt"/>
              </a:defRPr>
            </a:lvl4pPr>
            <a:lvl5pPr>
              <a:defRPr sz="800">
                <a:solidFill>
                  <a:schemeClr val="bg1"/>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68EB960-4581-4A12-8BC2-96C189F232C1}" type="datetime1">
              <a:rPr lang="en-US" smtClean="0"/>
              <a:t>9/25/2023</a:t>
            </a:fld>
            <a:endParaRPr lang="en-US"/>
          </a:p>
        </p:txBody>
      </p:sp>
      <p:sp>
        <p:nvSpPr>
          <p:cNvPr id="5" name="Footer Placeholder 4"/>
          <p:cNvSpPr>
            <a:spLocks noGrp="1"/>
          </p:cNvSpPr>
          <p:nvPr>
            <p:ph type="ftr" sz="quarter" idx="11"/>
          </p:nvPr>
        </p:nvSpPr>
        <p:spPr/>
        <p:txBody>
          <a:bodyPr/>
          <a:lstStyle/>
          <a:p>
            <a:r>
              <a:rPr lang="en-US"/>
              <a:t>Office of Cost Analysis</a:t>
            </a:r>
          </a:p>
        </p:txBody>
      </p:sp>
      <p:sp>
        <p:nvSpPr>
          <p:cNvPr id="6" name="Slide Number Placeholder 5"/>
          <p:cNvSpPr>
            <a:spLocks noGrp="1"/>
          </p:cNvSpPr>
          <p:nvPr>
            <p:ph type="sldNum" sz="quarter" idx="12"/>
          </p:nvPr>
        </p:nvSpPr>
        <p:spPr/>
        <p:txBody>
          <a:bodyPr/>
          <a:lstStyle/>
          <a:p>
            <a:fld id="{A3B95AAD-5C7A-481C-9A69-E819F21368D0}" type="slidenum">
              <a:rPr lang="en-US" smtClean="0"/>
              <a:t>‹#›</a:t>
            </a:fld>
            <a:endParaRPr lang="en-US"/>
          </a:p>
        </p:txBody>
      </p:sp>
      <p:sp>
        <p:nvSpPr>
          <p:cNvPr id="11" name="Rectangle: Rounded Corners 10">
            <a:extLst>
              <a:ext uri="{FF2B5EF4-FFF2-40B4-BE49-F238E27FC236}">
                <a16:creationId xmlns:a16="http://schemas.microsoft.com/office/drawing/2014/main" id="{2ADD8EB7-DA30-4E53-BF94-6C70D8C1660F}"/>
              </a:ext>
            </a:extLst>
          </p:cNvPr>
          <p:cNvSpPr/>
          <p:nvPr userDrawn="1"/>
        </p:nvSpPr>
        <p:spPr>
          <a:xfrm>
            <a:off x="0" y="6418053"/>
            <a:ext cx="12192000" cy="439947"/>
          </a:xfrm>
          <a:prstGeom prst="roundRect">
            <a:avLst>
              <a:gd name="adj" fmla="val 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4" name="Picture 13">
            <a:extLst>
              <a:ext uri="{FF2B5EF4-FFF2-40B4-BE49-F238E27FC236}">
                <a16:creationId xmlns:a16="http://schemas.microsoft.com/office/drawing/2014/main" id="{5948534D-FE77-4AEE-AE51-37CF209621B0}"/>
              </a:ext>
            </a:extLst>
          </p:cNvPr>
          <p:cNvPicPr>
            <a:picLocks noChangeAspect="1"/>
          </p:cNvPicPr>
          <p:nvPr userDrawn="1"/>
        </p:nvPicPr>
        <p:blipFill>
          <a:blip r:embed="rId2" cstate="print">
            <a:alphaModFix amt="70000"/>
            <a:extLst>
              <a:ext uri="{28A0092B-C50C-407E-A947-70E740481C1C}">
                <a14:useLocalDpi xmlns:a14="http://schemas.microsoft.com/office/drawing/2010/main" val="0"/>
              </a:ext>
            </a:extLst>
          </a:blip>
          <a:srcRect/>
          <a:stretch/>
        </p:blipFill>
        <p:spPr>
          <a:xfrm>
            <a:off x="10059834" y="6542352"/>
            <a:ext cx="2023110" cy="197962"/>
          </a:xfrm>
          <a:prstGeom prst="rect">
            <a:avLst/>
          </a:prstGeom>
        </p:spPr>
      </p:pic>
    </p:spTree>
    <p:extLst>
      <p:ext uri="{BB962C8B-B14F-4D97-AF65-F5344CB8AC3E}">
        <p14:creationId xmlns:p14="http://schemas.microsoft.com/office/powerpoint/2010/main" val="3001691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0000" y="468000"/>
            <a:ext cx="11652000" cy="792000"/>
          </a:xfrm>
        </p:spPr>
        <p:txBody>
          <a:bodyPr>
            <a:normAutofit/>
          </a:bodyPr>
          <a:lstStyle>
            <a:lvl1pPr>
              <a:defRPr sz="3800">
                <a:solidFill>
                  <a:schemeClr val="tx1">
                    <a:lumMod val="25000"/>
                    <a:lumOff val="75000"/>
                  </a:schemeClr>
                </a:solidFill>
                <a:latin typeface="+mn-lt"/>
              </a:defRPr>
            </a:lvl1pPr>
          </a:lstStyle>
          <a:p>
            <a:r>
              <a:rPr lang="en-US" dirty="0"/>
              <a:t>CLICK TO EDIT MASTER TITLE STYLE</a:t>
            </a:r>
          </a:p>
        </p:txBody>
      </p:sp>
      <p:sp>
        <p:nvSpPr>
          <p:cNvPr id="3" name="Content Placeholder 2"/>
          <p:cNvSpPr>
            <a:spLocks noGrp="1"/>
          </p:cNvSpPr>
          <p:nvPr>
            <p:ph idx="1" hasCustomPrompt="1"/>
          </p:nvPr>
        </p:nvSpPr>
        <p:spPr>
          <a:xfrm>
            <a:off x="666750" y="1539875"/>
            <a:ext cx="10515600" cy="4351338"/>
          </a:xfrm>
        </p:spPr>
        <p:txBody>
          <a:bodyPr/>
          <a:lstStyle>
            <a:lvl1pPr>
              <a:defRPr sz="1600">
                <a:solidFill>
                  <a:schemeClr val="bg1"/>
                </a:solidFill>
                <a:latin typeface="+mn-lt"/>
              </a:defRPr>
            </a:lvl1pPr>
            <a:lvl2pPr>
              <a:defRPr sz="1400">
                <a:solidFill>
                  <a:schemeClr val="bg1"/>
                </a:solidFill>
                <a:latin typeface="+mn-lt"/>
              </a:defRPr>
            </a:lvl2pPr>
            <a:lvl3pPr>
              <a:defRPr sz="1200">
                <a:solidFill>
                  <a:schemeClr val="bg1"/>
                </a:solidFill>
                <a:latin typeface="+mn-lt"/>
              </a:defRPr>
            </a:lvl3pPr>
            <a:lvl4pPr>
              <a:defRPr sz="1000">
                <a:solidFill>
                  <a:schemeClr val="bg1"/>
                </a:solidFill>
                <a:latin typeface="+mn-lt"/>
              </a:defRPr>
            </a:lvl4pPr>
            <a:lvl5pPr>
              <a:defRPr sz="800">
                <a:solidFill>
                  <a:schemeClr val="bg1"/>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718C130-14C8-4EA8-B7DF-EC4AB3B8708D}" type="datetime1">
              <a:rPr lang="en-US" smtClean="0"/>
              <a:t>9/25/2023</a:t>
            </a:fld>
            <a:endParaRPr lang="en-US"/>
          </a:p>
        </p:txBody>
      </p:sp>
      <p:sp>
        <p:nvSpPr>
          <p:cNvPr id="5" name="Footer Placeholder 4"/>
          <p:cNvSpPr>
            <a:spLocks noGrp="1"/>
          </p:cNvSpPr>
          <p:nvPr>
            <p:ph type="ftr" sz="quarter" idx="11"/>
          </p:nvPr>
        </p:nvSpPr>
        <p:spPr/>
        <p:txBody>
          <a:bodyPr/>
          <a:lstStyle/>
          <a:p>
            <a:r>
              <a:rPr lang="en-US"/>
              <a:t>Office of Cost Analysis</a:t>
            </a:r>
          </a:p>
        </p:txBody>
      </p:sp>
      <p:sp>
        <p:nvSpPr>
          <p:cNvPr id="6" name="Slide Number Placeholder 5"/>
          <p:cNvSpPr>
            <a:spLocks noGrp="1"/>
          </p:cNvSpPr>
          <p:nvPr>
            <p:ph type="sldNum" sz="quarter" idx="12"/>
          </p:nvPr>
        </p:nvSpPr>
        <p:spPr/>
        <p:txBody>
          <a:bodyPr/>
          <a:lstStyle/>
          <a:p>
            <a:fld id="{A3B95AAD-5C7A-481C-9A69-E819F21368D0}" type="slidenum">
              <a:rPr lang="en-US" smtClean="0"/>
              <a:t>‹#›</a:t>
            </a:fld>
            <a:endParaRPr lang="en-US"/>
          </a:p>
        </p:txBody>
      </p:sp>
      <p:sp>
        <p:nvSpPr>
          <p:cNvPr id="10" name="Rectangle: Rounded Corners 9">
            <a:extLst>
              <a:ext uri="{FF2B5EF4-FFF2-40B4-BE49-F238E27FC236}">
                <a16:creationId xmlns:a16="http://schemas.microsoft.com/office/drawing/2014/main" id="{E6FBE2B2-E28A-4C3E-8240-726C820D506B}"/>
              </a:ext>
            </a:extLst>
          </p:cNvPr>
          <p:cNvSpPr/>
          <p:nvPr userDrawn="1"/>
        </p:nvSpPr>
        <p:spPr>
          <a:xfrm>
            <a:off x="0" y="6418053"/>
            <a:ext cx="12192000" cy="439947"/>
          </a:xfrm>
          <a:prstGeom prst="roundRect">
            <a:avLst>
              <a:gd name="adj" fmla="val 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1" name="Picture 10">
            <a:extLst>
              <a:ext uri="{FF2B5EF4-FFF2-40B4-BE49-F238E27FC236}">
                <a16:creationId xmlns:a16="http://schemas.microsoft.com/office/drawing/2014/main" id="{E5CF6306-103A-491E-998E-E8058C5FE070}"/>
              </a:ext>
            </a:extLst>
          </p:cNvPr>
          <p:cNvPicPr>
            <a:picLocks noChangeAspect="1"/>
          </p:cNvPicPr>
          <p:nvPr userDrawn="1"/>
        </p:nvPicPr>
        <p:blipFill>
          <a:blip r:embed="rId2" cstate="print">
            <a:alphaModFix amt="70000"/>
            <a:extLst>
              <a:ext uri="{28A0092B-C50C-407E-A947-70E740481C1C}">
                <a14:useLocalDpi xmlns:a14="http://schemas.microsoft.com/office/drawing/2010/main" val="0"/>
              </a:ext>
            </a:extLst>
          </a:blip>
          <a:srcRect/>
          <a:stretch/>
        </p:blipFill>
        <p:spPr>
          <a:xfrm>
            <a:off x="10059834" y="6542352"/>
            <a:ext cx="2023110" cy="197962"/>
          </a:xfrm>
          <a:prstGeom prst="rect">
            <a:avLst/>
          </a:prstGeom>
        </p:spPr>
      </p:pic>
    </p:spTree>
    <p:extLst>
      <p:ext uri="{BB962C8B-B14F-4D97-AF65-F5344CB8AC3E}">
        <p14:creationId xmlns:p14="http://schemas.microsoft.com/office/powerpoint/2010/main" val="939656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5_Title and Content">
    <p:bg>
      <p:bgPr>
        <a:solidFill>
          <a:schemeClr val="tx2">
            <a:lumMod val="75000"/>
          </a:schemeClr>
        </a:solidFill>
        <a:effectLst/>
      </p:bgPr>
    </p:bg>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098DB542-93DD-4D28-A144-7CC8A1B28045}"/>
              </a:ext>
            </a:extLst>
          </p:cNvPr>
          <p:cNvSpPr/>
          <p:nvPr userDrawn="1"/>
        </p:nvSpPr>
        <p:spPr>
          <a:xfrm>
            <a:off x="0" y="6418053"/>
            <a:ext cx="12192000" cy="439947"/>
          </a:xfrm>
          <a:prstGeom prst="roundRect">
            <a:avLst>
              <a:gd name="adj" fmla="val 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title" hasCustomPrompt="1"/>
          </p:nvPr>
        </p:nvSpPr>
        <p:spPr>
          <a:xfrm>
            <a:off x="540000" y="468000"/>
            <a:ext cx="11653200" cy="792000"/>
          </a:xfrm>
        </p:spPr>
        <p:txBody>
          <a:bodyPr>
            <a:normAutofit/>
          </a:bodyPr>
          <a:lstStyle>
            <a:lvl1pPr>
              <a:defRPr sz="3800">
                <a:solidFill>
                  <a:schemeClr val="tx1">
                    <a:lumMod val="25000"/>
                    <a:lumOff val="75000"/>
                  </a:schemeClr>
                </a:solidFill>
                <a:latin typeface="+mn-lt"/>
              </a:defRPr>
            </a:lvl1pPr>
          </a:lstStyle>
          <a:p>
            <a:r>
              <a:rPr lang="en-US" dirty="0"/>
              <a:t>CLICK TO EDIT MASTER TITLE STYLE</a:t>
            </a:r>
          </a:p>
        </p:txBody>
      </p:sp>
      <p:sp>
        <p:nvSpPr>
          <p:cNvPr id="3" name="Content Placeholder 2"/>
          <p:cNvSpPr>
            <a:spLocks noGrp="1"/>
          </p:cNvSpPr>
          <p:nvPr>
            <p:ph idx="1"/>
          </p:nvPr>
        </p:nvSpPr>
        <p:spPr>
          <a:xfrm>
            <a:off x="666750" y="1539875"/>
            <a:ext cx="10515600" cy="4351338"/>
          </a:xfrm>
        </p:spPr>
        <p:txBody>
          <a:bodyPr/>
          <a:lstStyle>
            <a:lvl1pPr>
              <a:defRPr sz="1600">
                <a:solidFill>
                  <a:schemeClr val="bg1"/>
                </a:solidFill>
                <a:latin typeface="+mn-lt"/>
              </a:defRPr>
            </a:lvl1pPr>
            <a:lvl2pPr>
              <a:defRPr sz="1400">
                <a:solidFill>
                  <a:schemeClr val="bg1"/>
                </a:solidFill>
                <a:latin typeface="+mn-lt"/>
              </a:defRPr>
            </a:lvl2pPr>
            <a:lvl3pPr>
              <a:defRPr sz="1200">
                <a:solidFill>
                  <a:schemeClr val="bg1"/>
                </a:solidFill>
                <a:latin typeface="+mn-lt"/>
              </a:defRPr>
            </a:lvl3pPr>
            <a:lvl4pPr>
              <a:defRPr sz="1000">
                <a:solidFill>
                  <a:schemeClr val="bg1"/>
                </a:solidFill>
                <a:latin typeface="+mn-lt"/>
              </a:defRPr>
            </a:lvl4pPr>
            <a:lvl5pPr>
              <a:defRPr sz="800">
                <a:solidFill>
                  <a:schemeClr val="bg1"/>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a:extLst>
              <a:ext uri="{FF2B5EF4-FFF2-40B4-BE49-F238E27FC236}">
                <a16:creationId xmlns:a16="http://schemas.microsoft.com/office/drawing/2014/main" id="{B3AAF66F-C871-4935-A7B3-406824E402FA}"/>
              </a:ext>
            </a:extLst>
          </p:cNvPr>
          <p:cNvPicPr>
            <a:picLocks noChangeAspect="1"/>
          </p:cNvPicPr>
          <p:nvPr userDrawn="1"/>
        </p:nvPicPr>
        <p:blipFill>
          <a:blip r:embed="rId2" cstate="print">
            <a:alphaModFix amt="70000"/>
            <a:extLst>
              <a:ext uri="{28A0092B-C50C-407E-A947-70E740481C1C}">
                <a14:useLocalDpi xmlns:a14="http://schemas.microsoft.com/office/drawing/2010/main" val="0"/>
              </a:ext>
            </a:extLst>
          </a:blip>
          <a:srcRect/>
          <a:stretch/>
        </p:blipFill>
        <p:spPr>
          <a:xfrm>
            <a:off x="10059834" y="6542352"/>
            <a:ext cx="2023110" cy="197962"/>
          </a:xfrm>
          <a:prstGeom prst="rect">
            <a:avLst/>
          </a:prstGeom>
        </p:spPr>
      </p:pic>
    </p:spTree>
    <p:extLst>
      <p:ext uri="{BB962C8B-B14F-4D97-AF65-F5344CB8AC3E}">
        <p14:creationId xmlns:p14="http://schemas.microsoft.com/office/powerpoint/2010/main" val="1043404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bg>
      <p:bgPr>
        <a:solidFill>
          <a:schemeClr val="accent4">
            <a:lumMod val="75000"/>
          </a:schemeClr>
        </a:solidFill>
        <a:effectLst/>
      </p:bgPr>
    </p:bg>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7D0273C8-E42C-4BAE-A998-C931758BEF07}"/>
              </a:ext>
            </a:extLst>
          </p:cNvPr>
          <p:cNvSpPr/>
          <p:nvPr userDrawn="1"/>
        </p:nvSpPr>
        <p:spPr>
          <a:xfrm>
            <a:off x="0" y="6418053"/>
            <a:ext cx="12192000" cy="439947"/>
          </a:xfrm>
          <a:prstGeom prst="roundRect">
            <a:avLst>
              <a:gd name="adj" fmla="val 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title" hasCustomPrompt="1"/>
          </p:nvPr>
        </p:nvSpPr>
        <p:spPr>
          <a:xfrm>
            <a:off x="540000" y="468000"/>
            <a:ext cx="11617200" cy="792000"/>
          </a:xfrm>
        </p:spPr>
        <p:txBody>
          <a:bodyPr>
            <a:normAutofit/>
          </a:bodyPr>
          <a:lstStyle>
            <a:lvl1pPr>
              <a:defRPr sz="3800">
                <a:solidFill>
                  <a:schemeClr val="bg1"/>
                </a:solidFill>
                <a:latin typeface="+mn-lt"/>
              </a:defRPr>
            </a:lvl1pPr>
          </a:lstStyle>
          <a:p>
            <a:r>
              <a:rPr lang="en-US" dirty="0"/>
              <a:t>CLICK TO EDIT MASTER TITLE STYLE</a:t>
            </a:r>
          </a:p>
        </p:txBody>
      </p:sp>
      <p:sp>
        <p:nvSpPr>
          <p:cNvPr id="3" name="Content Placeholder 2"/>
          <p:cNvSpPr>
            <a:spLocks noGrp="1"/>
          </p:cNvSpPr>
          <p:nvPr>
            <p:ph idx="1"/>
          </p:nvPr>
        </p:nvSpPr>
        <p:spPr>
          <a:xfrm>
            <a:off x="666750" y="1539875"/>
            <a:ext cx="10515600" cy="4351338"/>
          </a:xfrm>
        </p:spPr>
        <p:txBody>
          <a:bodyPr/>
          <a:lstStyle>
            <a:lvl1pPr>
              <a:defRPr sz="1600">
                <a:solidFill>
                  <a:schemeClr val="bg1"/>
                </a:solidFill>
                <a:latin typeface="+mn-lt"/>
              </a:defRPr>
            </a:lvl1pPr>
            <a:lvl2pPr>
              <a:defRPr sz="1400">
                <a:solidFill>
                  <a:schemeClr val="bg1"/>
                </a:solidFill>
                <a:latin typeface="+mn-lt"/>
              </a:defRPr>
            </a:lvl2pPr>
            <a:lvl3pPr>
              <a:defRPr sz="1200">
                <a:solidFill>
                  <a:schemeClr val="bg1"/>
                </a:solidFill>
                <a:latin typeface="+mn-lt"/>
              </a:defRPr>
            </a:lvl3pPr>
            <a:lvl4pPr>
              <a:defRPr sz="1000">
                <a:solidFill>
                  <a:schemeClr val="bg1"/>
                </a:solidFill>
                <a:latin typeface="+mn-lt"/>
              </a:defRPr>
            </a:lvl4pPr>
            <a:lvl5pPr>
              <a:defRPr sz="800">
                <a:solidFill>
                  <a:schemeClr val="bg1"/>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BCB5379-1222-460E-B7F4-455DA4FDD6A6}" type="datetime1">
              <a:rPr lang="en-US" smtClean="0"/>
              <a:t>9/25/2023</a:t>
            </a:fld>
            <a:endParaRPr lang="en-US"/>
          </a:p>
        </p:txBody>
      </p:sp>
      <p:sp>
        <p:nvSpPr>
          <p:cNvPr id="5" name="Footer Placeholder 4"/>
          <p:cNvSpPr>
            <a:spLocks noGrp="1"/>
          </p:cNvSpPr>
          <p:nvPr>
            <p:ph type="ftr" sz="quarter" idx="11"/>
          </p:nvPr>
        </p:nvSpPr>
        <p:spPr/>
        <p:txBody>
          <a:bodyPr/>
          <a:lstStyle/>
          <a:p>
            <a:r>
              <a:rPr lang="en-US"/>
              <a:t>Office of Cost Analysis</a:t>
            </a:r>
          </a:p>
        </p:txBody>
      </p:sp>
      <p:sp>
        <p:nvSpPr>
          <p:cNvPr id="6" name="Slide Number Placeholder 5"/>
          <p:cNvSpPr>
            <a:spLocks noGrp="1"/>
          </p:cNvSpPr>
          <p:nvPr>
            <p:ph type="sldNum" sz="quarter" idx="12"/>
          </p:nvPr>
        </p:nvSpPr>
        <p:spPr/>
        <p:txBody>
          <a:bodyPr/>
          <a:lstStyle/>
          <a:p>
            <a:fld id="{A3B95AAD-5C7A-481C-9A69-E819F21368D0}" type="slidenum">
              <a:rPr lang="en-US" smtClean="0"/>
              <a:t>‹#›</a:t>
            </a:fld>
            <a:endParaRPr lang="en-US"/>
          </a:p>
        </p:txBody>
      </p:sp>
      <p:pic>
        <p:nvPicPr>
          <p:cNvPr id="10" name="Picture 9">
            <a:extLst>
              <a:ext uri="{FF2B5EF4-FFF2-40B4-BE49-F238E27FC236}">
                <a16:creationId xmlns:a16="http://schemas.microsoft.com/office/drawing/2014/main" id="{30745DA7-075B-407D-9CA3-7347BCC50A58}"/>
              </a:ext>
            </a:extLst>
          </p:cNvPr>
          <p:cNvPicPr>
            <a:picLocks noChangeAspect="1"/>
          </p:cNvPicPr>
          <p:nvPr userDrawn="1"/>
        </p:nvPicPr>
        <p:blipFill>
          <a:blip r:embed="rId2" cstate="print">
            <a:alphaModFix amt="70000"/>
            <a:extLst>
              <a:ext uri="{28A0092B-C50C-407E-A947-70E740481C1C}">
                <a14:useLocalDpi xmlns:a14="http://schemas.microsoft.com/office/drawing/2010/main" val="0"/>
              </a:ext>
            </a:extLst>
          </a:blip>
          <a:srcRect/>
          <a:stretch/>
        </p:blipFill>
        <p:spPr>
          <a:xfrm>
            <a:off x="10059834" y="6542352"/>
            <a:ext cx="2023110" cy="197962"/>
          </a:xfrm>
          <a:prstGeom prst="rect">
            <a:avLst/>
          </a:prstGeom>
        </p:spPr>
      </p:pic>
    </p:spTree>
    <p:extLst>
      <p:ext uri="{BB962C8B-B14F-4D97-AF65-F5344CB8AC3E}">
        <p14:creationId xmlns:p14="http://schemas.microsoft.com/office/powerpoint/2010/main" val="976577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_Title and Content">
    <p:bg>
      <p:bgPr>
        <a:solidFill>
          <a:schemeClr val="accent6"/>
        </a:solidFill>
        <a:effectLst/>
      </p:bgPr>
    </p:bg>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EE477505-3F42-4D8C-A6E6-B5B81E0D079B}"/>
              </a:ext>
            </a:extLst>
          </p:cNvPr>
          <p:cNvSpPr/>
          <p:nvPr userDrawn="1"/>
        </p:nvSpPr>
        <p:spPr>
          <a:xfrm>
            <a:off x="0" y="6418053"/>
            <a:ext cx="12192000" cy="439947"/>
          </a:xfrm>
          <a:prstGeom prst="roundRect">
            <a:avLst>
              <a:gd name="adj" fmla="val 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title" hasCustomPrompt="1"/>
          </p:nvPr>
        </p:nvSpPr>
        <p:spPr>
          <a:xfrm>
            <a:off x="540000" y="468000"/>
            <a:ext cx="11653200" cy="792000"/>
          </a:xfrm>
        </p:spPr>
        <p:txBody>
          <a:bodyPr>
            <a:normAutofit/>
          </a:bodyPr>
          <a:lstStyle>
            <a:lvl1pPr>
              <a:defRPr sz="3800">
                <a:solidFill>
                  <a:schemeClr val="bg1"/>
                </a:solidFill>
                <a:latin typeface="+mn-lt"/>
              </a:defRPr>
            </a:lvl1pPr>
          </a:lstStyle>
          <a:p>
            <a:r>
              <a:rPr lang="en-US" dirty="0"/>
              <a:t>CLICK TO EDIT MASTER TITLE STYLE</a:t>
            </a:r>
          </a:p>
        </p:txBody>
      </p:sp>
      <p:sp>
        <p:nvSpPr>
          <p:cNvPr id="3" name="Content Placeholder 2"/>
          <p:cNvSpPr>
            <a:spLocks noGrp="1"/>
          </p:cNvSpPr>
          <p:nvPr>
            <p:ph idx="1"/>
          </p:nvPr>
        </p:nvSpPr>
        <p:spPr>
          <a:xfrm>
            <a:off x="666750" y="1539875"/>
            <a:ext cx="10515600" cy="4351338"/>
          </a:xfrm>
        </p:spPr>
        <p:txBody>
          <a:bodyPr/>
          <a:lstStyle>
            <a:lvl1pPr>
              <a:defRPr sz="1600">
                <a:solidFill>
                  <a:schemeClr val="bg1"/>
                </a:solidFill>
                <a:latin typeface="+mn-lt"/>
              </a:defRPr>
            </a:lvl1pPr>
            <a:lvl2pPr>
              <a:defRPr sz="1400">
                <a:solidFill>
                  <a:schemeClr val="bg1"/>
                </a:solidFill>
                <a:latin typeface="+mn-lt"/>
              </a:defRPr>
            </a:lvl2pPr>
            <a:lvl3pPr>
              <a:defRPr sz="1200">
                <a:solidFill>
                  <a:schemeClr val="bg1"/>
                </a:solidFill>
                <a:latin typeface="+mn-lt"/>
              </a:defRPr>
            </a:lvl3pPr>
            <a:lvl4pPr>
              <a:defRPr sz="1000">
                <a:solidFill>
                  <a:schemeClr val="bg1"/>
                </a:solidFill>
                <a:latin typeface="+mn-lt"/>
              </a:defRPr>
            </a:lvl4pPr>
            <a:lvl5pPr>
              <a:defRPr sz="800">
                <a:solidFill>
                  <a:schemeClr val="bg1"/>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742BE4F-FEAE-47BC-8809-E911B92035EC}" type="datetime1">
              <a:rPr lang="en-US" smtClean="0"/>
              <a:t>9/25/2023</a:t>
            </a:fld>
            <a:endParaRPr lang="en-US"/>
          </a:p>
        </p:txBody>
      </p:sp>
      <p:sp>
        <p:nvSpPr>
          <p:cNvPr id="5" name="Footer Placeholder 4"/>
          <p:cNvSpPr>
            <a:spLocks noGrp="1"/>
          </p:cNvSpPr>
          <p:nvPr>
            <p:ph type="ftr" sz="quarter" idx="11"/>
          </p:nvPr>
        </p:nvSpPr>
        <p:spPr/>
        <p:txBody>
          <a:bodyPr/>
          <a:lstStyle/>
          <a:p>
            <a:r>
              <a:rPr lang="en-US"/>
              <a:t>Office of Cost Analysis</a:t>
            </a:r>
          </a:p>
        </p:txBody>
      </p:sp>
      <p:sp>
        <p:nvSpPr>
          <p:cNvPr id="6" name="Slide Number Placeholder 5"/>
          <p:cNvSpPr>
            <a:spLocks noGrp="1"/>
          </p:cNvSpPr>
          <p:nvPr>
            <p:ph type="sldNum" sz="quarter" idx="12"/>
          </p:nvPr>
        </p:nvSpPr>
        <p:spPr/>
        <p:txBody>
          <a:bodyPr/>
          <a:lstStyle/>
          <a:p>
            <a:fld id="{A3B95AAD-5C7A-481C-9A69-E819F21368D0}" type="slidenum">
              <a:rPr lang="en-US" smtClean="0"/>
              <a:t>‹#›</a:t>
            </a:fld>
            <a:endParaRPr lang="en-US"/>
          </a:p>
        </p:txBody>
      </p:sp>
      <p:pic>
        <p:nvPicPr>
          <p:cNvPr id="9" name="Picture 8">
            <a:extLst>
              <a:ext uri="{FF2B5EF4-FFF2-40B4-BE49-F238E27FC236}">
                <a16:creationId xmlns:a16="http://schemas.microsoft.com/office/drawing/2014/main" id="{F8E8041B-0C13-4E02-9057-72281431449E}"/>
              </a:ext>
            </a:extLst>
          </p:cNvPr>
          <p:cNvPicPr>
            <a:picLocks noChangeAspect="1"/>
          </p:cNvPicPr>
          <p:nvPr userDrawn="1"/>
        </p:nvPicPr>
        <p:blipFill>
          <a:blip r:embed="rId2" cstate="print">
            <a:alphaModFix amt="70000"/>
            <a:extLst>
              <a:ext uri="{28A0092B-C50C-407E-A947-70E740481C1C}">
                <a14:useLocalDpi xmlns:a14="http://schemas.microsoft.com/office/drawing/2010/main" val="0"/>
              </a:ext>
            </a:extLst>
          </a:blip>
          <a:srcRect/>
          <a:stretch/>
        </p:blipFill>
        <p:spPr>
          <a:xfrm>
            <a:off x="9982200" y="6556165"/>
            <a:ext cx="2023110" cy="197962"/>
          </a:xfrm>
          <a:prstGeom prst="rect">
            <a:avLst/>
          </a:prstGeom>
        </p:spPr>
      </p:pic>
    </p:spTree>
    <p:extLst>
      <p:ext uri="{BB962C8B-B14F-4D97-AF65-F5344CB8AC3E}">
        <p14:creationId xmlns:p14="http://schemas.microsoft.com/office/powerpoint/2010/main" val="4016201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B116427D-B850-4C44-A9B0-49EDDFB465E1}" type="datetime1">
              <a:rPr lang="en-US" smtClean="0"/>
              <a:t>9/25/2023</a:t>
            </a:fld>
            <a:endParaRPr lang="en-US"/>
          </a:p>
        </p:txBody>
      </p:sp>
      <p:sp>
        <p:nvSpPr>
          <p:cNvPr id="5" name="Footer Placeholder 4"/>
          <p:cNvSpPr>
            <a:spLocks noGrp="1"/>
          </p:cNvSpPr>
          <p:nvPr>
            <p:ph type="ftr" sz="quarter" idx="11"/>
          </p:nvPr>
        </p:nvSpPr>
        <p:spPr/>
        <p:txBody>
          <a:bodyPr/>
          <a:lstStyle/>
          <a:p>
            <a:r>
              <a:rPr lang="en-US"/>
              <a:t>Office of Cost Analysis</a:t>
            </a:r>
          </a:p>
        </p:txBody>
      </p:sp>
      <p:sp>
        <p:nvSpPr>
          <p:cNvPr id="6" name="Slide Number Placeholder 5"/>
          <p:cNvSpPr>
            <a:spLocks noGrp="1"/>
          </p:cNvSpPr>
          <p:nvPr>
            <p:ph type="sldNum" sz="quarter" idx="12"/>
          </p:nvPr>
        </p:nvSpPr>
        <p:spPr/>
        <p:txBody>
          <a:bodyPr/>
          <a:lstStyle/>
          <a:p>
            <a:fld id="{A3B95AAD-5C7A-481C-9A69-E819F21368D0}" type="slidenum">
              <a:rPr lang="en-US" smtClean="0"/>
              <a:t>‹#›</a:t>
            </a:fld>
            <a:endParaRPr lang="en-US"/>
          </a:p>
        </p:txBody>
      </p:sp>
    </p:spTree>
    <p:extLst>
      <p:ext uri="{BB962C8B-B14F-4D97-AF65-F5344CB8AC3E}">
        <p14:creationId xmlns:p14="http://schemas.microsoft.com/office/powerpoint/2010/main" val="1553183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41AA2E6-8F16-4210-8E08-6958214BCAC9}" type="datetime1">
              <a:rPr lang="en-US" smtClean="0"/>
              <a:t>9/25/2023</a:t>
            </a:fld>
            <a:endParaRPr lang="en-US"/>
          </a:p>
        </p:txBody>
      </p:sp>
      <p:sp>
        <p:nvSpPr>
          <p:cNvPr id="6" name="Footer Placeholder 5"/>
          <p:cNvSpPr>
            <a:spLocks noGrp="1"/>
          </p:cNvSpPr>
          <p:nvPr>
            <p:ph type="ftr" sz="quarter" idx="11"/>
          </p:nvPr>
        </p:nvSpPr>
        <p:spPr/>
        <p:txBody>
          <a:bodyPr/>
          <a:lstStyle/>
          <a:p>
            <a:r>
              <a:rPr lang="en-US"/>
              <a:t>Office of Cost Analysis</a:t>
            </a:r>
          </a:p>
        </p:txBody>
      </p:sp>
      <p:sp>
        <p:nvSpPr>
          <p:cNvPr id="7" name="Slide Number Placeholder 6"/>
          <p:cNvSpPr>
            <a:spLocks noGrp="1"/>
          </p:cNvSpPr>
          <p:nvPr>
            <p:ph type="sldNum" sz="quarter" idx="12"/>
          </p:nvPr>
        </p:nvSpPr>
        <p:spPr/>
        <p:txBody>
          <a:bodyPr/>
          <a:lstStyle/>
          <a:p>
            <a:fld id="{A3B95AAD-5C7A-481C-9A69-E819F21368D0}" type="slidenum">
              <a:rPr lang="en-US" smtClean="0"/>
              <a:t>‹#›</a:t>
            </a:fld>
            <a:endParaRPr lang="en-US"/>
          </a:p>
        </p:txBody>
      </p:sp>
    </p:spTree>
    <p:extLst>
      <p:ext uri="{BB962C8B-B14F-4D97-AF65-F5344CB8AC3E}">
        <p14:creationId xmlns:p14="http://schemas.microsoft.com/office/powerpoint/2010/main" val="3151525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638" y="335889"/>
            <a:ext cx="12192000" cy="111752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C66944-D4C9-4C56-907E-E0244B6D9199}" type="datetime1">
              <a:rPr lang="en-US" smtClean="0"/>
              <a:t>9/25/2023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Office of Cost Analysis</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B95AAD-5C7A-481C-9A69-E819F21368D0}" type="slidenum">
              <a:rPr lang="en-US" smtClean="0"/>
              <a:t>‹#›</a:t>
            </a:fld>
            <a:endParaRPr lang="en-US"/>
          </a:p>
        </p:txBody>
      </p:sp>
    </p:spTree>
    <p:extLst>
      <p:ext uri="{BB962C8B-B14F-4D97-AF65-F5344CB8AC3E}">
        <p14:creationId xmlns:p14="http://schemas.microsoft.com/office/powerpoint/2010/main" val="1530025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60" r:id="rId4"/>
    <p:sldLayoutId id="2147483664" r:id="rId5"/>
    <p:sldLayoutId id="2147483662" r:id="rId6"/>
    <p:sldLayoutId id="2147483661"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 id="2147483659" r:id="rId16"/>
  </p:sldLayoutIdLst>
  <p:hf sldNum="0" hdr="0" dt="0"/>
  <p:txStyles>
    <p:titleStyle>
      <a:lvl1pPr marL="90000" algn="l" defTabSz="914400" rtl="0" eaLnBrk="1" latinLnBrk="0" hangingPunct="1">
        <a:lnSpc>
          <a:spcPct val="90000"/>
        </a:lnSpc>
        <a:spcBef>
          <a:spcPct val="0"/>
        </a:spcBef>
        <a:buNone/>
        <a:defRPr sz="2400" kern="1200">
          <a:solidFill>
            <a:schemeClr val="bg2">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0000" y="468000"/>
            <a:ext cx="4444955" cy="792000"/>
          </a:xfrm>
        </p:spPr>
        <p:txBody>
          <a:bodyPr>
            <a:normAutofit fontScale="90000"/>
          </a:bodyPr>
          <a:lstStyle/>
          <a:p>
            <a:r>
              <a:rPr lang="en-US" sz="4200" b="1" dirty="0">
                <a:latin typeface="+mj-lt"/>
              </a:rPr>
              <a:t>FACILITIES &amp; ADMINISTRATIVE </a:t>
            </a:r>
            <a:r>
              <a:rPr lang="en-US" dirty="0"/>
              <a:t>(F&amp;A) RATES</a:t>
            </a:r>
          </a:p>
        </p:txBody>
      </p:sp>
      <p:pic>
        <p:nvPicPr>
          <p:cNvPr id="4" name="Content Placeholder 3" descr="Die Hard Brain">
            <a:extLst>
              <a:ext uri="{FF2B5EF4-FFF2-40B4-BE49-F238E27FC236}">
                <a16:creationId xmlns:a16="http://schemas.microsoft.com/office/drawing/2014/main" id="{09AAD370-C63C-43B2-A182-8D014B2DB03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441013" y="0"/>
            <a:ext cx="5750988" cy="6415548"/>
          </a:xfrm>
          <a:prstGeom prst="rect">
            <a:avLst/>
          </a:prstGeom>
        </p:spPr>
      </p:pic>
      <p:sp>
        <p:nvSpPr>
          <p:cNvPr id="3" name="Footer Placeholder 2">
            <a:extLst>
              <a:ext uri="{FF2B5EF4-FFF2-40B4-BE49-F238E27FC236}">
                <a16:creationId xmlns:a16="http://schemas.microsoft.com/office/drawing/2014/main" id="{475A9AF7-5780-7E25-EF32-F3E5F862A558}"/>
              </a:ext>
            </a:extLst>
          </p:cNvPr>
          <p:cNvSpPr>
            <a:spLocks noGrp="1"/>
          </p:cNvSpPr>
          <p:nvPr>
            <p:ph type="ftr" sz="quarter" idx="11"/>
          </p:nvPr>
        </p:nvSpPr>
        <p:spPr/>
        <p:txBody>
          <a:bodyPr/>
          <a:lstStyle/>
          <a:p>
            <a:r>
              <a:rPr lang="en-US"/>
              <a:t>Office of Cost Analysis</a:t>
            </a:r>
          </a:p>
        </p:txBody>
      </p:sp>
    </p:spTree>
    <p:extLst>
      <p:ext uri="{BB962C8B-B14F-4D97-AF65-F5344CB8AC3E}">
        <p14:creationId xmlns:p14="http://schemas.microsoft.com/office/powerpoint/2010/main" val="1519356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F35C70-4C2D-4675-8CBB-AD0F4A13D662}"/>
              </a:ext>
            </a:extLst>
          </p:cNvPr>
          <p:cNvSpPr txBox="1">
            <a:spLocks/>
          </p:cNvSpPr>
          <p:nvPr/>
        </p:nvSpPr>
        <p:spPr>
          <a:xfrm>
            <a:off x="540000" y="-58057"/>
            <a:ext cx="6407183" cy="1117526"/>
          </a:xfrm>
          <a:prstGeom prst="rect">
            <a:avLst/>
          </a:prstGeom>
        </p:spPr>
        <p:txBody>
          <a:bodyPr/>
          <a:lstStyle>
            <a:lvl1pPr marL="90000" algn="l" defTabSz="914400" rtl="0" eaLnBrk="1" latinLnBrk="0" hangingPunct="1">
              <a:lnSpc>
                <a:spcPct val="90000"/>
              </a:lnSpc>
              <a:spcBef>
                <a:spcPct val="0"/>
              </a:spcBef>
              <a:buNone/>
              <a:defRPr sz="3800" kern="1200">
                <a:solidFill>
                  <a:schemeClr val="bg2">
                    <a:lumMod val="50000"/>
                  </a:schemeClr>
                </a:solidFill>
                <a:latin typeface="+mj-lt"/>
                <a:ea typeface="+mj-ea"/>
                <a:cs typeface="+mj-cs"/>
              </a:defRPr>
            </a:lvl1pPr>
          </a:lstStyle>
          <a:p>
            <a:endParaRPr lang="en-US" sz="2800" dirty="0">
              <a:latin typeface="Gotham Black" panose="02000603040000020004" pitchFamily="2" charset="0"/>
            </a:endParaRPr>
          </a:p>
        </p:txBody>
      </p:sp>
      <p:sp>
        <p:nvSpPr>
          <p:cNvPr id="2" name="Title 1">
            <a:extLst>
              <a:ext uri="{FF2B5EF4-FFF2-40B4-BE49-F238E27FC236}">
                <a16:creationId xmlns:a16="http://schemas.microsoft.com/office/drawing/2014/main" id="{D9C578D8-8BDC-4D00-A28F-CA7BE61AB55B}"/>
              </a:ext>
            </a:extLst>
          </p:cNvPr>
          <p:cNvSpPr>
            <a:spLocks noGrp="1"/>
          </p:cNvSpPr>
          <p:nvPr>
            <p:ph type="title"/>
          </p:nvPr>
        </p:nvSpPr>
        <p:spPr/>
        <p:txBody>
          <a:bodyPr>
            <a:normAutofit/>
          </a:bodyPr>
          <a:lstStyle/>
          <a:p>
            <a:r>
              <a:rPr lang="en-US" b="1" dirty="0">
                <a:latin typeface="+mj-lt"/>
              </a:rPr>
              <a:t>FACILITIES &amp; ADMINISTRATIVE </a:t>
            </a:r>
            <a:r>
              <a:rPr lang="en-US" b="1" dirty="0"/>
              <a:t>(F&amp;A) RATES</a:t>
            </a:r>
          </a:p>
        </p:txBody>
      </p:sp>
      <p:sp>
        <p:nvSpPr>
          <p:cNvPr id="9" name="Content Placeholder 8">
            <a:extLst>
              <a:ext uri="{FF2B5EF4-FFF2-40B4-BE49-F238E27FC236}">
                <a16:creationId xmlns:a16="http://schemas.microsoft.com/office/drawing/2014/main" id="{C18C5393-C8B8-4428-B7E8-91404D0F8FF9}"/>
              </a:ext>
            </a:extLst>
          </p:cNvPr>
          <p:cNvSpPr>
            <a:spLocks noGrp="1"/>
          </p:cNvSpPr>
          <p:nvPr>
            <p:ph idx="1"/>
          </p:nvPr>
        </p:nvSpPr>
        <p:spPr>
          <a:xfrm>
            <a:off x="666750" y="1539875"/>
            <a:ext cx="5822540" cy="4133439"/>
          </a:xfrm>
        </p:spPr>
        <p:txBody>
          <a:bodyPr wrap="square">
            <a:spAutoFit/>
          </a:bodyPr>
          <a:lstStyle/>
          <a:p>
            <a:pPr>
              <a:lnSpc>
                <a:spcPct val="120000"/>
              </a:lnSpc>
            </a:pPr>
            <a:r>
              <a:rPr lang="en-US" sz="1800" dirty="0"/>
              <a:t>Facilities and Administrative costs, also sometimes referred to  as indirect costs, are the overhead costs of the University.</a:t>
            </a:r>
          </a:p>
          <a:p>
            <a:pPr>
              <a:lnSpc>
                <a:spcPct val="120000"/>
              </a:lnSpc>
            </a:pPr>
            <a:r>
              <a:rPr lang="en-US" sz="1800" dirty="0"/>
              <a:t>The F&amp;A rate is a cost recovery mechanism designed by the federal government to ensure it bears its fair share of the costs of research.</a:t>
            </a:r>
          </a:p>
          <a:p>
            <a:pPr>
              <a:lnSpc>
                <a:spcPct val="120000"/>
              </a:lnSpc>
            </a:pPr>
            <a:r>
              <a:rPr lang="en-US" sz="1800" dirty="0"/>
              <a:t>Office of Cost Analysis (OCA) is responsible for the calculation, submission and negotiation of F&amp;A rates with the Department of Health and Human Services (DHHS).</a:t>
            </a:r>
          </a:p>
          <a:p>
            <a:pPr>
              <a:lnSpc>
                <a:spcPct val="120000"/>
              </a:lnSpc>
            </a:pPr>
            <a:r>
              <a:rPr lang="en-US" sz="1800" i="1" dirty="0">
                <a:latin typeface="+mj-lt"/>
              </a:rPr>
              <a:t>F&amp;A costs represent a </a:t>
            </a:r>
            <a:r>
              <a:rPr lang="en-US" sz="1800" i="1" u="sng" dirty="0">
                <a:latin typeface="+mj-lt"/>
              </a:rPr>
              <a:t>recovery</a:t>
            </a:r>
            <a:r>
              <a:rPr lang="en-US" sz="1800" i="1" dirty="0">
                <a:latin typeface="+mj-lt"/>
              </a:rPr>
              <a:t> of costs already incurred by the institution.</a:t>
            </a:r>
          </a:p>
        </p:txBody>
      </p:sp>
      <p:sp>
        <p:nvSpPr>
          <p:cNvPr id="12" name="Rectangle 11" descr="The Federal Government, Conspiring With Wall Street (and ...">
            <a:extLst>
              <a:ext uri="{FF2B5EF4-FFF2-40B4-BE49-F238E27FC236}">
                <a16:creationId xmlns:a16="http://schemas.microsoft.com/office/drawing/2014/main" id="{E4FFE2D2-0D07-4021-980D-D7486D397293}"/>
              </a:ext>
            </a:extLst>
          </p:cNvPr>
          <p:cNvSpPr/>
          <p:nvPr/>
        </p:nvSpPr>
        <p:spPr>
          <a:xfrm>
            <a:off x="7190509" y="1676400"/>
            <a:ext cx="4180335" cy="3138102"/>
          </a:xfrm>
          <a:prstGeom prst="rect">
            <a:avLst/>
          </a:prstGeom>
          <a:blipFill>
            <a:blip r:embed="rId3" cstate="print">
              <a:extLst>
                <a:ext uri="{28A0092B-C50C-407E-A947-70E740481C1C}">
                  <a14:useLocalDpi xmlns:a14="http://schemas.microsoft.com/office/drawing/2010/main" val="0"/>
                </a:ext>
              </a:extLst>
            </a:blip>
            <a:srcRect/>
            <a:stretch>
              <a:fillRect/>
            </a:stretch>
          </a:blipFill>
          <a:ln>
            <a:noFill/>
          </a:ln>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dirty="0"/>
          </a:p>
        </p:txBody>
      </p:sp>
      <p:sp>
        <p:nvSpPr>
          <p:cNvPr id="3" name="Footer Placeholder 2">
            <a:extLst>
              <a:ext uri="{FF2B5EF4-FFF2-40B4-BE49-F238E27FC236}">
                <a16:creationId xmlns:a16="http://schemas.microsoft.com/office/drawing/2014/main" id="{B363E861-0C63-C828-0CD3-746F22B4F994}"/>
              </a:ext>
            </a:extLst>
          </p:cNvPr>
          <p:cNvSpPr>
            <a:spLocks noGrp="1"/>
          </p:cNvSpPr>
          <p:nvPr>
            <p:ph type="ftr" sz="quarter" idx="11"/>
          </p:nvPr>
        </p:nvSpPr>
        <p:spPr/>
        <p:txBody>
          <a:bodyPr/>
          <a:lstStyle/>
          <a:p>
            <a:r>
              <a:rPr lang="en-US"/>
              <a:t>Office of Cost Analysis</a:t>
            </a:r>
          </a:p>
        </p:txBody>
      </p:sp>
    </p:spTree>
    <p:extLst>
      <p:ext uri="{BB962C8B-B14F-4D97-AF65-F5344CB8AC3E}">
        <p14:creationId xmlns:p14="http://schemas.microsoft.com/office/powerpoint/2010/main" val="859886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1+#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42" presetClass="entr" presetSubtype="0" fill="hold" grpId="0"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1000"/>
                                        <p:tgtEl>
                                          <p:spTgt spid="9">
                                            <p:txEl>
                                              <p:pRg st="2" end="2"/>
                                            </p:txEl>
                                          </p:spTgt>
                                        </p:tgtEl>
                                      </p:cBhvr>
                                    </p:animEffect>
                                    <p:anim calcmode="lin" valueType="num">
                                      <p:cBhvr>
                                        <p:cTn id="2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500"/>
                            </p:stCondLst>
                            <p:childTnLst>
                              <p:par>
                                <p:cTn id="28" presetID="42" presetClass="entr" presetSubtype="0" fill="hold" grpId="0" nodeType="after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1000"/>
                                        <p:tgtEl>
                                          <p:spTgt spid="9">
                                            <p:txEl>
                                              <p:pRg st="3" end="3"/>
                                            </p:txEl>
                                          </p:spTgt>
                                        </p:tgtEl>
                                      </p:cBhvr>
                                    </p:animEffect>
                                    <p:anim calcmode="lin" valueType="num">
                                      <p:cBhvr>
                                        <p:cTn id="3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rrow: Pentagon 6">
            <a:extLst>
              <a:ext uri="{FF2B5EF4-FFF2-40B4-BE49-F238E27FC236}">
                <a16:creationId xmlns:a16="http://schemas.microsoft.com/office/drawing/2014/main" id="{E182D5BE-7A6B-486F-94F9-DB24EEB83F2E}"/>
              </a:ext>
            </a:extLst>
          </p:cNvPr>
          <p:cNvSpPr/>
          <p:nvPr/>
        </p:nvSpPr>
        <p:spPr>
          <a:xfrm flipH="1">
            <a:off x="908656" y="2492378"/>
            <a:ext cx="5168900" cy="3206749"/>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260000" bIns="180000" rtlCol="0" anchor="t" anchorCtr="0"/>
          <a:lstStyle/>
          <a:p>
            <a:pPr indent="-182880">
              <a:spcAft>
                <a:spcPts val="1000"/>
              </a:spcAft>
            </a:pPr>
            <a:endParaRPr lang="en-US" sz="1200" i="1" u="sng" dirty="0">
              <a:solidFill>
                <a:schemeClr val="tx1"/>
              </a:solidFill>
              <a:latin typeface="+mj-lt"/>
            </a:endParaRPr>
          </a:p>
          <a:p>
            <a:pPr indent="-182880">
              <a:spcAft>
                <a:spcPts val="1000"/>
              </a:spcAft>
            </a:pPr>
            <a:r>
              <a:rPr lang="en-US" i="1" u="sng" dirty="0">
                <a:solidFill>
                  <a:schemeClr val="tx1"/>
                </a:solidFill>
              </a:rPr>
              <a:t>Direct Costs</a:t>
            </a:r>
            <a:r>
              <a:rPr lang="en-US" dirty="0">
                <a:solidFill>
                  <a:schemeClr val="tx1"/>
                </a:solidFill>
              </a:rPr>
              <a:t> can be readily and specifically identified with a particular sponsored project, instructional activity, or any other institutional activity.</a:t>
            </a:r>
          </a:p>
          <a:p>
            <a:pPr>
              <a:spcAft>
                <a:spcPts val="1000"/>
              </a:spcAft>
            </a:pPr>
            <a:r>
              <a:rPr lang="en-US" b="1" dirty="0">
                <a:solidFill>
                  <a:schemeClr val="tx1"/>
                </a:solidFill>
              </a:rPr>
              <a:t>Examples of direct costs include salaries and wages, fringe benefits, consumables, purchased services, travel and certain equipment.</a:t>
            </a:r>
          </a:p>
        </p:txBody>
      </p:sp>
      <p:sp>
        <p:nvSpPr>
          <p:cNvPr id="4" name="Title 3">
            <a:extLst>
              <a:ext uri="{FF2B5EF4-FFF2-40B4-BE49-F238E27FC236}">
                <a16:creationId xmlns:a16="http://schemas.microsoft.com/office/drawing/2014/main" id="{C4F35C70-4C2D-4675-8CBB-AD0F4A13D662}"/>
              </a:ext>
            </a:extLst>
          </p:cNvPr>
          <p:cNvSpPr txBox="1">
            <a:spLocks/>
          </p:cNvSpPr>
          <p:nvPr/>
        </p:nvSpPr>
        <p:spPr>
          <a:xfrm>
            <a:off x="540000" y="-58057"/>
            <a:ext cx="6407183" cy="1117526"/>
          </a:xfrm>
          <a:prstGeom prst="rect">
            <a:avLst/>
          </a:prstGeom>
        </p:spPr>
        <p:txBody>
          <a:bodyPr/>
          <a:lstStyle>
            <a:lvl1pPr marL="90000" algn="l" defTabSz="914400" rtl="0" eaLnBrk="1" latinLnBrk="0" hangingPunct="1">
              <a:lnSpc>
                <a:spcPct val="90000"/>
              </a:lnSpc>
              <a:spcBef>
                <a:spcPct val="0"/>
              </a:spcBef>
              <a:buNone/>
              <a:defRPr sz="3800" kern="1200">
                <a:solidFill>
                  <a:schemeClr val="bg2">
                    <a:lumMod val="50000"/>
                  </a:schemeClr>
                </a:solidFill>
                <a:latin typeface="+mj-lt"/>
                <a:ea typeface="+mj-ea"/>
                <a:cs typeface="+mj-cs"/>
              </a:defRPr>
            </a:lvl1pPr>
          </a:lstStyle>
          <a:p>
            <a:endParaRPr lang="en-US" sz="2800" dirty="0">
              <a:latin typeface="Gotham Black" panose="02000603040000020004" pitchFamily="2" charset="0"/>
            </a:endParaRPr>
          </a:p>
        </p:txBody>
      </p:sp>
      <p:sp>
        <p:nvSpPr>
          <p:cNvPr id="2" name="Title 1">
            <a:extLst>
              <a:ext uri="{FF2B5EF4-FFF2-40B4-BE49-F238E27FC236}">
                <a16:creationId xmlns:a16="http://schemas.microsoft.com/office/drawing/2014/main" id="{D9C578D8-8BDC-4D00-A28F-CA7BE61AB55B}"/>
              </a:ext>
            </a:extLst>
          </p:cNvPr>
          <p:cNvSpPr>
            <a:spLocks noGrp="1"/>
          </p:cNvSpPr>
          <p:nvPr>
            <p:ph type="title"/>
          </p:nvPr>
        </p:nvSpPr>
        <p:spPr/>
        <p:txBody>
          <a:bodyPr>
            <a:normAutofit/>
          </a:bodyPr>
          <a:lstStyle/>
          <a:p>
            <a:r>
              <a:rPr lang="en-US" b="1" dirty="0">
                <a:latin typeface="+mj-lt"/>
              </a:rPr>
              <a:t>FACILITIES &amp; ADMINISTRATIVE </a:t>
            </a:r>
            <a:r>
              <a:rPr lang="en-US" b="1" dirty="0"/>
              <a:t>(F&amp;A) RATES</a:t>
            </a:r>
          </a:p>
        </p:txBody>
      </p:sp>
      <p:sp>
        <p:nvSpPr>
          <p:cNvPr id="9" name="Content Placeholder 8">
            <a:extLst>
              <a:ext uri="{FF2B5EF4-FFF2-40B4-BE49-F238E27FC236}">
                <a16:creationId xmlns:a16="http://schemas.microsoft.com/office/drawing/2014/main" id="{C18C5393-C8B8-4428-B7E8-91404D0F8FF9}"/>
              </a:ext>
            </a:extLst>
          </p:cNvPr>
          <p:cNvSpPr>
            <a:spLocks noGrp="1"/>
          </p:cNvSpPr>
          <p:nvPr>
            <p:ph idx="1"/>
          </p:nvPr>
        </p:nvSpPr>
        <p:spPr>
          <a:xfrm>
            <a:off x="666750" y="1539875"/>
            <a:ext cx="10610850" cy="757130"/>
          </a:xfrm>
        </p:spPr>
        <p:txBody>
          <a:bodyPr wrap="square">
            <a:spAutoFit/>
          </a:bodyPr>
          <a:lstStyle/>
          <a:p>
            <a:pPr marL="0" indent="0">
              <a:lnSpc>
                <a:spcPct val="120000"/>
              </a:lnSpc>
              <a:buNone/>
            </a:pPr>
            <a:r>
              <a:rPr lang="en-US" sz="1800" dirty="0"/>
              <a:t>All sponsored projects include two types of costs: those that are directly attributed to the project </a:t>
            </a:r>
            <a:r>
              <a:rPr lang="en-US" sz="1800" u="sng" dirty="0"/>
              <a:t>and</a:t>
            </a:r>
            <a:r>
              <a:rPr lang="en-US" sz="1800" dirty="0"/>
              <a:t> those that are incurred indirectly for campus/departmental support and facilities management.</a:t>
            </a:r>
          </a:p>
        </p:txBody>
      </p:sp>
      <p:sp>
        <p:nvSpPr>
          <p:cNvPr id="14" name="Rectangle 13">
            <a:extLst>
              <a:ext uri="{FF2B5EF4-FFF2-40B4-BE49-F238E27FC236}">
                <a16:creationId xmlns:a16="http://schemas.microsoft.com/office/drawing/2014/main" id="{1C218724-AC28-4EA5-94BA-DB08DC69492C}"/>
              </a:ext>
            </a:extLst>
          </p:cNvPr>
          <p:cNvSpPr/>
          <p:nvPr/>
        </p:nvSpPr>
        <p:spPr>
          <a:xfrm>
            <a:off x="6105746" y="2492378"/>
            <a:ext cx="5197090" cy="3206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lvl="3">
              <a:spcAft>
                <a:spcPts val="1000"/>
              </a:spcAft>
            </a:pPr>
            <a:r>
              <a:rPr lang="en-US" i="1" u="sng" dirty="0">
                <a:solidFill>
                  <a:schemeClr val="tx1"/>
                </a:solidFill>
              </a:rPr>
              <a:t>Indirect Costs</a:t>
            </a:r>
            <a:r>
              <a:rPr lang="en-US" i="1" dirty="0">
                <a:solidFill>
                  <a:schemeClr val="tx1"/>
                </a:solidFill>
              </a:rPr>
              <a:t> </a:t>
            </a:r>
            <a:r>
              <a:rPr lang="en-US" dirty="0">
                <a:solidFill>
                  <a:schemeClr val="tx1"/>
                </a:solidFill>
              </a:rPr>
              <a:t>are incurred for common or joint objectives and cannot be readily or specifically identified with a project or activity.</a:t>
            </a:r>
          </a:p>
          <a:p>
            <a:pPr marL="914400" lvl="3">
              <a:spcAft>
                <a:spcPts val="1000"/>
              </a:spcAft>
            </a:pPr>
            <a:r>
              <a:rPr lang="en-US" b="1" dirty="0">
                <a:solidFill>
                  <a:schemeClr val="tx1"/>
                </a:solidFill>
              </a:rPr>
              <a:t>Examples of indirect costs include administrative salaries, office expenses, utilities, and other facilities costs including depreciation.</a:t>
            </a:r>
          </a:p>
        </p:txBody>
      </p:sp>
      <p:grpSp>
        <p:nvGrpSpPr>
          <p:cNvPr id="10" name="Group 9">
            <a:extLst>
              <a:ext uri="{FF2B5EF4-FFF2-40B4-BE49-F238E27FC236}">
                <a16:creationId xmlns:a16="http://schemas.microsoft.com/office/drawing/2014/main" id="{D4EE581A-8EC9-4EBF-9C90-535F6D0BE549}"/>
              </a:ext>
            </a:extLst>
          </p:cNvPr>
          <p:cNvGrpSpPr/>
          <p:nvPr/>
        </p:nvGrpSpPr>
        <p:grpSpPr>
          <a:xfrm>
            <a:off x="13436215" y="4486273"/>
            <a:ext cx="1804170" cy="1804170"/>
            <a:chOff x="1504950" y="2819400"/>
            <a:chExt cx="2305050" cy="2305050"/>
          </a:xfrm>
        </p:grpSpPr>
        <p:sp>
          <p:nvSpPr>
            <p:cNvPr id="11" name="Oval 10">
              <a:extLst>
                <a:ext uri="{FF2B5EF4-FFF2-40B4-BE49-F238E27FC236}">
                  <a16:creationId xmlns:a16="http://schemas.microsoft.com/office/drawing/2014/main" id="{F8E8E297-F66C-4805-AB38-B1E85A17C543}"/>
                </a:ext>
              </a:extLst>
            </p:cNvPr>
            <p:cNvSpPr/>
            <p:nvPr/>
          </p:nvSpPr>
          <p:spPr>
            <a:xfrm>
              <a:off x="1504950" y="2819400"/>
              <a:ext cx="2305050" cy="2305050"/>
            </a:xfrm>
            <a:prstGeom prst="ellipse">
              <a:avLst/>
            </a:prstGeom>
            <a:solidFill>
              <a:schemeClr val="bg1"/>
            </a:solidFill>
            <a:ln>
              <a:solidFill>
                <a:schemeClr val="tx1">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Afro-IP: January 2008">
              <a:extLst>
                <a:ext uri="{FF2B5EF4-FFF2-40B4-BE49-F238E27FC236}">
                  <a16:creationId xmlns:a16="http://schemas.microsoft.com/office/drawing/2014/main" id="{9BD62980-FB6B-44CB-B29C-A88C37D96F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24064" y="3198272"/>
              <a:ext cx="1357312" cy="1516549"/>
            </a:xfrm>
            <a:prstGeom prst="rect">
              <a:avLst/>
            </a:prstGeom>
            <a:ln>
              <a:noFill/>
            </a:ln>
          </p:spPr>
        </p:pic>
      </p:grpSp>
      <p:grpSp>
        <p:nvGrpSpPr>
          <p:cNvPr id="5" name="Group 4">
            <a:extLst>
              <a:ext uri="{FF2B5EF4-FFF2-40B4-BE49-F238E27FC236}">
                <a16:creationId xmlns:a16="http://schemas.microsoft.com/office/drawing/2014/main" id="{D759867D-D94D-4DE3-88C4-63E084BF55A7}"/>
              </a:ext>
            </a:extLst>
          </p:cNvPr>
          <p:cNvGrpSpPr/>
          <p:nvPr/>
        </p:nvGrpSpPr>
        <p:grpSpPr>
          <a:xfrm>
            <a:off x="5203661" y="3193667"/>
            <a:ext cx="1804170" cy="1804170"/>
            <a:chOff x="1504950" y="2819400"/>
            <a:chExt cx="2305050" cy="2305050"/>
          </a:xfrm>
        </p:grpSpPr>
        <p:sp>
          <p:nvSpPr>
            <p:cNvPr id="3" name="Oval 2">
              <a:extLst>
                <a:ext uri="{FF2B5EF4-FFF2-40B4-BE49-F238E27FC236}">
                  <a16:creationId xmlns:a16="http://schemas.microsoft.com/office/drawing/2014/main" id="{7E5CA76E-F032-4F83-9FFD-6AC9AA456AC0}"/>
                </a:ext>
              </a:extLst>
            </p:cNvPr>
            <p:cNvSpPr/>
            <p:nvPr/>
          </p:nvSpPr>
          <p:spPr>
            <a:xfrm>
              <a:off x="1504950" y="2819400"/>
              <a:ext cx="2305050" cy="2305050"/>
            </a:xfrm>
            <a:prstGeom prst="ellipse">
              <a:avLst/>
            </a:prstGeom>
            <a:solidFill>
              <a:schemeClr val="bg1"/>
            </a:solidFill>
            <a:ln>
              <a:solidFill>
                <a:schemeClr val="tx1">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fro-IP: January 2008">
              <a:extLst>
                <a:ext uri="{FF2B5EF4-FFF2-40B4-BE49-F238E27FC236}">
                  <a16:creationId xmlns:a16="http://schemas.microsoft.com/office/drawing/2014/main" id="{94A29857-9BBF-49CA-86C8-B0BC13BFC0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24064" y="3198272"/>
              <a:ext cx="1357312" cy="1516549"/>
            </a:xfrm>
            <a:prstGeom prst="rect">
              <a:avLst/>
            </a:prstGeom>
            <a:ln>
              <a:noFill/>
            </a:ln>
          </p:spPr>
        </p:pic>
      </p:grpSp>
      <p:sp>
        <p:nvSpPr>
          <p:cNvPr id="8" name="Footer Placeholder 7">
            <a:extLst>
              <a:ext uri="{FF2B5EF4-FFF2-40B4-BE49-F238E27FC236}">
                <a16:creationId xmlns:a16="http://schemas.microsoft.com/office/drawing/2014/main" id="{3998F705-E846-ADBE-4ACC-83009A678439}"/>
              </a:ext>
            </a:extLst>
          </p:cNvPr>
          <p:cNvSpPr>
            <a:spLocks noGrp="1"/>
          </p:cNvSpPr>
          <p:nvPr>
            <p:ph type="ftr" sz="quarter" idx="11"/>
          </p:nvPr>
        </p:nvSpPr>
        <p:spPr/>
        <p:txBody>
          <a:bodyPr/>
          <a:lstStyle/>
          <a:p>
            <a:r>
              <a:rPr lang="en-US"/>
              <a:t>Office of Cost Analysis</a:t>
            </a:r>
          </a:p>
        </p:txBody>
      </p:sp>
    </p:spTree>
    <p:extLst>
      <p:ext uri="{BB962C8B-B14F-4D97-AF65-F5344CB8AC3E}">
        <p14:creationId xmlns:p14="http://schemas.microsoft.com/office/powerpoint/2010/main" val="964178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par>
                          <p:cTn id="24" fill="hold">
                            <p:stCondLst>
                              <p:cond delay="2000"/>
                            </p:stCondLst>
                            <p:childTnLst>
                              <p:par>
                                <p:cTn id="25" presetID="22" presetClass="entr" presetSubtype="2"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right)">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build="p"/>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F35C70-4C2D-4675-8CBB-AD0F4A13D662}"/>
              </a:ext>
            </a:extLst>
          </p:cNvPr>
          <p:cNvSpPr txBox="1">
            <a:spLocks/>
          </p:cNvSpPr>
          <p:nvPr/>
        </p:nvSpPr>
        <p:spPr>
          <a:xfrm>
            <a:off x="540000" y="-58057"/>
            <a:ext cx="6407183" cy="1117526"/>
          </a:xfrm>
          <a:prstGeom prst="rect">
            <a:avLst/>
          </a:prstGeom>
        </p:spPr>
        <p:txBody>
          <a:bodyPr/>
          <a:lstStyle>
            <a:lvl1pPr marL="90000" algn="l" defTabSz="914400" rtl="0" eaLnBrk="1" latinLnBrk="0" hangingPunct="1">
              <a:lnSpc>
                <a:spcPct val="90000"/>
              </a:lnSpc>
              <a:spcBef>
                <a:spcPct val="0"/>
              </a:spcBef>
              <a:buNone/>
              <a:defRPr sz="3800" kern="1200">
                <a:solidFill>
                  <a:schemeClr val="bg2">
                    <a:lumMod val="50000"/>
                  </a:schemeClr>
                </a:solidFill>
                <a:latin typeface="+mj-lt"/>
                <a:ea typeface="+mj-ea"/>
                <a:cs typeface="+mj-cs"/>
              </a:defRPr>
            </a:lvl1pPr>
          </a:lstStyle>
          <a:p>
            <a:endParaRPr lang="en-US" sz="2800" dirty="0">
              <a:latin typeface="Gotham Black" panose="02000603040000020004" pitchFamily="2" charset="0"/>
            </a:endParaRPr>
          </a:p>
        </p:txBody>
      </p:sp>
      <p:sp>
        <p:nvSpPr>
          <p:cNvPr id="6" name="Content Placeholder 2">
            <a:extLst>
              <a:ext uri="{FF2B5EF4-FFF2-40B4-BE49-F238E27FC236}">
                <a16:creationId xmlns:a16="http://schemas.microsoft.com/office/drawing/2014/main" id="{EDB163A9-46FB-475E-A8BB-6DDE201FE038}"/>
              </a:ext>
            </a:extLst>
          </p:cNvPr>
          <p:cNvSpPr txBox="1">
            <a:spLocks/>
          </p:cNvSpPr>
          <p:nvPr/>
        </p:nvSpPr>
        <p:spPr>
          <a:xfrm>
            <a:off x="666751" y="2186237"/>
            <a:ext cx="5590358" cy="3446456"/>
          </a:xfrm>
          <a:prstGeom prst="rect">
            <a:avLst/>
          </a:prstGeom>
        </p:spPr>
        <p:txBody>
          <a:bodyPr wrap="square">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sz="1800" dirty="0">
                <a:solidFill>
                  <a:schemeClr val="bg1"/>
                </a:solidFill>
              </a:rPr>
              <a:t>The Facilities components of indirect costs account for more than half of our current F&amp;A rate for research.</a:t>
            </a:r>
          </a:p>
          <a:p>
            <a:pPr>
              <a:lnSpc>
                <a:spcPct val="120000"/>
              </a:lnSpc>
            </a:pPr>
            <a:r>
              <a:rPr lang="en-US" sz="1800" dirty="0">
                <a:solidFill>
                  <a:schemeClr val="bg1"/>
                </a:solidFill>
              </a:rPr>
              <a:t>Facilities costs are allocated to Research, Instruction, Other Sponsored Activities and Other Institutional Activities based on a space study.</a:t>
            </a:r>
          </a:p>
          <a:p>
            <a:pPr>
              <a:lnSpc>
                <a:spcPct val="120000"/>
              </a:lnSpc>
            </a:pPr>
            <a:r>
              <a:rPr lang="en-US" sz="1800" dirty="0">
                <a:solidFill>
                  <a:schemeClr val="bg1"/>
                </a:solidFill>
              </a:rPr>
              <a:t>We survey the top 30 research departments, which account for almost 90% of the University’s research dollars spent.</a:t>
            </a:r>
          </a:p>
          <a:p>
            <a:pPr>
              <a:lnSpc>
                <a:spcPct val="120000"/>
              </a:lnSpc>
            </a:pPr>
            <a:r>
              <a:rPr lang="en-US" sz="1800" dirty="0">
                <a:solidFill>
                  <a:schemeClr val="bg1"/>
                </a:solidFill>
              </a:rPr>
              <a:t>Accuracy and consistency of the space coding is critical</a:t>
            </a:r>
            <a:r>
              <a:rPr lang="en-US" sz="1600" dirty="0">
                <a:solidFill>
                  <a:schemeClr val="bg1"/>
                </a:solidFill>
              </a:rPr>
              <a:t>.</a:t>
            </a:r>
          </a:p>
        </p:txBody>
      </p:sp>
      <p:sp>
        <p:nvSpPr>
          <p:cNvPr id="2" name="Title 1">
            <a:extLst>
              <a:ext uri="{FF2B5EF4-FFF2-40B4-BE49-F238E27FC236}">
                <a16:creationId xmlns:a16="http://schemas.microsoft.com/office/drawing/2014/main" id="{D9C578D8-8BDC-4D00-A28F-CA7BE61AB55B}"/>
              </a:ext>
            </a:extLst>
          </p:cNvPr>
          <p:cNvSpPr>
            <a:spLocks noGrp="1"/>
          </p:cNvSpPr>
          <p:nvPr>
            <p:ph type="title"/>
          </p:nvPr>
        </p:nvSpPr>
        <p:spPr>
          <a:xfrm>
            <a:off x="540000" y="468000"/>
            <a:ext cx="5886200" cy="1551300"/>
          </a:xfrm>
        </p:spPr>
        <p:txBody>
          <a:bodyPr>
            <a:normAutofit fontScale="90000"/>
          </a:bodyPr>
          <a:lstStyle/>
          <a:p>
            <a:r>
              <a:rPr lang="en-US" sz="4200" b="1" dirty="0">
                <a:latin typeface="+mj-lt"/>
              </a:rPr>
              <a:t>FACILITIES &amp; ADMINISTRATIVE </a:t>
            </a:r>
            <a:r>
              <a:rPr lang="en-US" sz="4000" b="1" dirty="0"/>
              <a:t>(F&amp;A) RATES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7109" y="885371"/>
            <a:ext cx="5615577" cy="4723258"/>
          </a:xfrm>
          <a:prstGeom prst="rect">
            <a:avLst/>
          </a:prstGeom>
        </p:spPr>
      </p:pic>
      <p:sp>
        <p:nvSpPr>
          <p:cNvPr id="3" name="Footer Placeholder 2">
            <a:extLst>
              <a:ext uri="{FF2B5EF4-FFF2-40B4-BE49-F238E27FC236}">
                <a16:creationId xmlns:a16="http://schemas.microsoft.com/office/drawing/2014/main" id="{00D299B6-9E0D-78F4-6914-02FB2575E339}"/>
              </a:ext>
            </a:extLst>
          </p:cNvPr>
          <p:cNvSpPr>
            <a:spLocks noGrp="1"/>
          </p:cNvSpPr>
          <p:nvPr>
            <p:ph type="ftr" sz="quarter" idx="11"/>
          </p:nvPr>
        </p:nvSpPr>
        <p:spPr/>
        <p:txBody>
          <a:bodyPr/>
          <a:lstStyle/>
          <a:p>
            <a:r>
              <a:rPr lang="en-US"/>
              <a:t>Office of Cost Analysis</a:t>
            </a:r>
          </a:p>
        </p:txBody>
      </p:sp>
    </p:spTree>
    <p:extLst>
      <p:ext uri="{BB962C8B-B14F-4D97-AF65-F5344CB8AC3E}">
        <p14:creationId xmlns:p14="http://schemas.microsoft.com/office/powerpoint/2010/main" val="1153146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750"/>
                                        <p:tgtEl>
                                          <p:spTgt spid="6">
                                            <p:txEl>
                                              <p:pRg st="0" end="0"/>
                                            </p:txEl>
                                          </p:spTgt>
                                        </p:tgtEl>
                                      </p:cBhvr>
                                    </p:animEffect>
                                    <p:anim calcmode="lin" valueType="num">
                                      <p:cBhvr>
                                        <p:cTn id="8" dur="75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75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750"/>
                                        <p:tgtEl>
                                          <p:spTgt spid="6">
                                            <p:txEl>
                                              <p:pRg st="1" end="1"/>
                                            </p:txEl>
                                          </p:spTgt>
                                        </p:tgtEl>
                                      </p:cBhvr>
                                    </p:animEffect>
                                    <p:anim calcmode="lin" valueType="num">
                                      <p:cBhvr>
                                        <p:cTn id="14" dur="75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75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750"/>
                                        <p:tgtEl>
                                          <p:spTgt spid="6">
                                            <p:txEl>
                                              <p:pRg st="2" end="2"/>
                                            </p:txEl>
                                          </p:spTgt>
                                        </p:tgtEl>
                                      </p:cBhvr>
                                    </p:animEffect>
                                    <p:anim calcmode="lin" valueType="num">
                                      <p:cBhvr>
                                        <p:cTn id="20" dur="75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75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2250"/>
                            </p:stCondLst>
                            <p:childTnLst>
                              <p:par>
                                <p:cTn id="23" presetID="42" presetClass="entr" presetSubtype="0" fill="hold" grpId="0" nodeType="after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fade">
                                      <p:cBhvr>
                                        <p:cTn id="25" dur="750"/>
                                        <p:tgtEl>
                                          <p:spTgt spid="6">
                                            <p:txEl>
                                              <p:pRg st="3" end="3"/>
                                            </p:txEl>
                                          </p:spTgt>
                                        </p:tgtEl>
                                      </p:cBhvr>
                                    </p:animEffect>
                                    <p:anim calcmode="lin" valueType="num">
                                      <p:cBhvr>
                                        <p:cTn id="26" dur="75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7" dur="75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F35C70-4C2D-4675-8CBB-AD0F4A13D662}"/>
              </a:ext>
            </a:extLst>
          </p:cNvPr>
          <p:cNvSpPr txBox="1">
            <a:spLocks/>
          </p:cNvSpPr>
          <p:nvPr/>
        </p:nvSpPr>
        <p:spPr>
          <a:xfrm>
            <a:off x="540000" y="-58057"/>
            <a:ext cx="6407183" cy="1117526"/>
          </a:xfrm>
          <a:prstGeom prst="rect">
            <a:avLst/>
          </a:prstGeom>
        </p:spPr>
        <p:txBody>
          <a:bodyPr/>
          <a:lstStyle>
            <a:lvl1pPr marL="90000" algn="l" defTabSz="914400" rtl="0" eaLnBrk="1" latinLnBrk="0" hangingPunct="1">
              <a:lnSpc>
                <a:spcPct val="90000"/>
              </a:lnSpc>
              <a:spcBef>
                <a:spcPct val="0"/>
              </a:spcBef>
              <a:buNone/>
              <a:defRPr sz="3800" kern="1200">
                <a:solidFill>
                  <a:schemeClr val="bg2">
                    <a:lumMod val="50000"/>
                  </a:schemeClr>
                </a:solidFill>
                <a:latin typeface="+mj-lt"/>
                <a:ea typeface="+mj-ea"/>
                <a:cs typeface="+mj-cs"/>
              </a:defRPr>
            </a:lvl1pPr>
          </a:lstStyle>
          <a:p>
            <a:endParaRPr lang="en-US" sz="2800" dirty="0">
              <a:latin typeface="Gotham Black" panose="02000603040000020004" pitchFamily="2" charset="0"/>
            </a:endParaRPr>
          </a:p>
        </p:txBody>
      </p:sp>
      <p:pic>
        <p:nvPicPr>
          <p:cNvPr id="9" name="Picture 8" descr="Black and Red: &quot;Meaningful Reform or Populist Politics: A ...">
            <a:extLst>
              <a:ext uri="{FF2B5EF4-FFF2-40B4-BE49-F238E27FC236}">
                <a16:creationId xmlns:a16="http://schemas.microsoft.com/office/drawing/2014/main" id="{D8A5CA79-E55A-416C-B845-4708101F274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55957" y="-58058"/>
            <a:ext cx="4836043" cy="6448057"/>
          </a:xfrm>
          <a:prstGeom prst="rect">
            <a:avLst/>
          </a:prstGeom>
        </p:spPr>
      </p:pic>
      <p:sp>
        <p:nvSpPr>
          <p:cNvPr id="12" name="Content Placeholder 2">
            <a:extLst>
              <a:ext uri="{FF2B5EF4-FFF2-40B4-BE49-F238E27FC236}">
                <a16:creationId xmlns:a16="http://schemas.microsoft.com/office/drawing/2014/main" id="{95669748-3F6F-4BB1-8D88-0AF0EBD5F1BA}"/>
              </a:ext>
            </a:extLst>
          </p:cNvPr>
          <p:cNvSpPr txBox="1">
            <a:spLocks/>
          </p:cNvSpPr>
          <p:nvPr/>
        </p:nvSpPr>
        <p:spPr>
          <a:xfrm>
            <a:off x="666750" y="2162173"/>
            <a:ext cx="5429249" cy="4111254"/>
          </a:xfrm>
          <a:prstGeom prst="rect">
            <a:avLst/>
          </a:prstGeom>
        </p:spPr>
        <p:txBody>
          <a:bodyPr wrap="square">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sz="1800" dirty="0">
                <a:solidFill>
                  <a:schemeClr val="bg1"/>
                </a:solidFill>
              </a:rPr>
              <a:t>The Administrative components of indirect costs are capped at 26% by the Federal Government (since 1991). </a:t>
            </a:r>
          </a:p>
          <a:p>
            <a:pPr>
              <a:lnSpc>
                <a:spcPct val="120000"/>
              </a:lnSpc>
            </a:pPr>
            <a:r>
              <a:rPr lang="en-US" sz="1800" dirty="0">
                <a:solidFill>
                  <a:schemeClr val="bg1"/>
                </a:solidFill>
              </a:rPr>
              <a:t>We are still required to calculate our actual Administrative costs.  </a:t>
            </a:r>
          </a:p>
          <a:p>
            <a:pPr>
              <a:lnSpc>
                <a:spcPct val="120000"/>
              </a:lnSpc>
            </a:pPr>
            <a:r>
              <a:rPr lang="en-US" sz="1800" dirty="0">
                <a:solidFill>
                  <a:schemeClr val="bg1"/>
                </a:solidFill>
              </a:rPr>
              <a:t>Compliance and other regulatory costs continue to grow, but cannot be recovered on sponsored projects due to the cap.</a:t>
            </a:r>
          </a:p>
          <a:p>
            <a:pPr>
              <a:lnSpc>
                <a:spcPct val="120000"/>
              </a:lnSpc>
            </a:pPr>
            <a:r>
              <a:rPr lang="en-US" sz="1800" dirty="0">
                <a:solidFill>
                  <a:schemeClr val="bg1"/>
                </a:solidFill>
              </a:rPr>
              <a:t>Examples include central functions such as President’s Office, HR, Finance, OVPR as well as departments administration, including deans’ offices.</a:t>
            </a:r>
          </a:p>
        </p:txBody>
      </p:sp>
      <p:sp>
        <p:nvSpPr>
          <p:cNvPr id="13" name="Title 1">
            <a:extLst>
              <a:ext uri="{FF2B5EF4-FFF2-40B4-BE49-F238E27FC236}">
                <a16:creationId xmlns:a16="http://schemas.microsoft.com/office/drawing/2014/main" id="{AC63B524-04FE-436E-A671-0B25FC078214}"/>
              </a:ext>
            </a:extLst>
          </p:cNvPr>
          <p:cNvSpPr>
            <a:spLocks noGrp="1"/>
          </p:cNvSpPr>
          <p:nvPr>
            <p:ph type="title"/>
          </p:nvPr>
        </p:nvSpPr>
        <p:spPr>
          <a:xfrm>
            <a:off x="540000" y="468000"/>
            <a:ext cx="5708400" cy="1551300"/>
          </a:xfrm>
        </p:spPr>
        <p:txBody>
          <a:bodyPr>
            <a:normAutofit fontScale="90000"/>
          </a:bodyPr>
          <a:lstStyle/>
          <a:p>
            <a:r>
              <a:rPr lang="en-US" sz="4200" b="1" dirty="0">
                <a:latin typeface="+mj-lt"/>
              </a:rPr>
              <a:t>FACILITIES &amp; ADMINISTRATIVE </a:t>
            </a:r>
            <a:r>
              <a:rPr lang="en-US" sz="4000" b="1" dirty="0"/>
              <a:t>(F&amp;A) RATES</a:t>
            </a:r>
          </a:p>
        </p:txBody>
      </p:sp>
      <p:sp>
        <p:nvSpPr>
          <p:cNvPr id="2" name="Footer Placeholder 1">
            <a:extLst>
              <a:ext uri="{FF2B5EF4-FFF2-40B4-BE49-F238E27FC236}">
                <a16:creationId xmlns:a16="http://schemas.microsoft.com/office/drawing/2014/main" id="{D249E922-9C0A-ED18-5170-0D292309224E}"/>
              </a:ext>
            </a:extLst>
          </p:cNvPr>
          <p:cNvSpPr>
            <a:spLocks noGrp="1"/>
          </p:cNvSpPr>
          <p:nvPr>
            <p:ph type="ftr" sz="quarter" idx="11"/>
          </p:nvPr>
        </p:nvSpPr>
        <p:spPr/>
        <p:txBody>
          <a:bodyPr/>
          <a:lstStyle/>
          <a:p>
            <a:r>
              <a:rPr lang="en-US"/>
              <a:t>Office of Cost Analysis</a:t>
            </a:r>
          </a:p>
        </p:txBody>
      </p:sp>
    </p:spTree>
    <p:extLst>
      <p:ext uri="{BB962C8B-B14F-4D97-AF65-F5344CB8AC3E}">
        <p14:creationId xmlns:p14="http://schemas.microsoft.com/office/powerpoint/2010/main" val="154100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fade">
                                      <p:cBhvr>
                                        <p:cTn id="12" dur="750"/>
                                        <p:tgtEl>
                                          <p:spTgt spid="12">
                                            <p:txEl>
                                              <p:pRg st="0" end="0"/>
                                            </p:txEl>
                                          </p:spTgt>
                                        </p:tgtEl>
                                      </p:cBhvr>
                                    </p:animEffect>
                                    <p:anim calcmode="lin" valueType="num">
                                      <p:cBhvr>
                                        <p:cTn id="13" dur="75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14" dur="75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250"/>
                            </p:stCondLst>
                            <p:childTnLst>
                              <p:par>
                                <p:cTn id="16" presetID="42" presetClass="entr" presetSubtype="0" fill="hold" grpId="0" nodeType="afterEffect">
                                  <p:stCondLst>
                                    <p:cond delay="0"/>
                                  </p:stCondLst>
                                  <p:childTnLst>
                                    <p:set>
                                      <p:cBhvr>
                                        <p:cTn id="17" dur="1" fill="hold">
                                          <p:stCondLst>
                                            <p:cond delay="0"/>
                                          </p:stCondLst>
                                        </p:cTn>
                                        <p:tgtEl>
                                          <p:spTgt spid="12">
                                            <p:txEl>
                                              <p:pRg st="1" end="1"/>
                                            </p:txEl>
                                          </p:spTgt>
                                        </p:tgtEl>
                                        <p:attrNameLst>
                                          <p:attrName>style.visibility</p:attrName>
                                        </p:attrNameLst>
                                      </p:cBhvr>
                                      <p:to>
                                        <p:strVal val="visible"/>
                                      </p:to>
                                    </p:set>
                                    <p:animEffect transition="in" filter="fade">
                                      <p:cBhvr>
                                        <p:cTn id="18" dur="750"/>
                                        <p:tgtEl>
                                          <p:spTgt spid="12">
                                            <p:txEl>
                                              <p:pRg st="1" end="1"/>
                                            </p:txEl>
                                          </p:spTgt>
                                        </p:tgtEl>
                                      </p:cBhvr>
                                    </p:animEffect>
                                    <p:anim calcmode="lin" valueType="num">
                                      <p:cBhvr>
                                        <p:cTn id="19" dur="75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20" dur="75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2">
                                            <p:txEl>
                                              <p:pRg st="2" end="2"/>
                                            </p:txEl>
                                          </p:spTgt>
                                        </p:tgtEl>
                                        <p:attrNameLst>
                                          <p:attrName>style.visibility</p:attrName>
                                        </p:attrNameLst>
                                      </p:cBhvr>
                                      <p:to>
                                        <p:strVal val="visible"/>
                                      </p:to>
                                    </p:set>
                                    <p:animEffect transition="in" filter="fade">
                                      <p:cBhvr>
                                        <p:cTn id="25" dur="750"/>
                                        <p:tgtEl>
                                          <p:spTgt spid="12">
                                            <p:txEl>
                                              <p:pRg st="2" end="2"/>
                                            </p:txEl>
                                          </p:spTgt>
                                        </p:tgtEl>
                                      </p:cBhvr>
                                    </p:animEffect>
                                    <p:anim calcmode="lin" valueType="num">
                                      <p:cBhvr>
                                        <p:cTn id="26" dur="75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7" dur="75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2">
                                            <p:txEl>
                                              <p:pRg st="3" end="3"/>
                                            </p:txEl>
                                          </p:spTgt>
                                        </p:tgtEl>
                                        <p:attrNameLst>
                                          <p:attrName>style.visibility</p:attrName>
                                        </p:attrNameLst>
                                      </p:cBhvr>
                                      <p:to>
                                        <p:strVal val="visible"/>
                                      </p:to>
                                    </p:set>
                                    <p:animEffect transition="in" filter="fade">
                                      <p:cBhvr>
                                        <p:cTn id="32" dur="750"/>
                                        <p:tgtEl>
                                          <p:spTgt spid="12">
                                            <p:txEl>
                                              <p:pRg st="3" end="3"/>
                                            </p:txEl>
                                          </p:spTgt>
                                        </p:tgtEl>
                                      </p:cBhvr>
                                    </p:animEffect>
                                    <p:anim calcmode="lin" valueType="num">
                                      <p:cBhvr>
                                        <p:cTn id="33" dur="75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34" dur="75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66D9F-D765-4F1B-9FF0-CFFA80917E1C}"/>
              </a:ext>
            </a:extLst>
          </p:cNvPr>
          <p:cNvSpPr>
            <a:spLocks noGrp="1"/>
          </p:cNvSpPr>
          <p:nvPr>
            <p:ph type="title"/>
          </p:nvPr>
        </p:nvSpPr>
        <p:spPr/>
        <p:txBody>
          <a:bodyPr/>
          <a:lstStyle/>
          <a:p>
            <a:r>
              <a:rPr lang="en-US" b="1" dirty="0">
                <a:latin typeface="+mj-lt"/>
              </a:rPr>
              <a:t>THE F&amp;A RATE </a:t>
            </a:r>
            <a:r>
              <a:rPr lang="en-US" b="1" dirty="0"/>
              <a:t>CALCULATION PROCESS</a:t>
            </a:r>
          </a:p>
        </p:txBody>
      </p:sp>
      <p:grpSp>
        <p:nvGrpSpPr>
          <p:cNvPr id="90" name="Group 89">
            <a:extLst>
              <a:ext uri="{FF2B5EF4-FFF2-40B4-BE49-F238E27FC236}">
                <a16:creationId xmlns:a16="http://schemas.microsoft.com/office/drawing/2014/main" id="{AD224CFB-3169-4ABD-A4AC-57562C32A05C}"/>
              </a:ext>
            </a:extLst>
          </p:cNvPr>
          <p:cNvGrpSpPr/>
          <p:nvPr/>
        </p:nvGrpSpPr>
        <p:grpSpPr>
          <a:xfrm>
            <a:off x="2246946" y="1510818"/>
            <a:ext cx="7382348" cy="4639157"/>
            <a:chOff x="2310446" y="1637818"/>
            <a:chExt cx="7382348" cy="4639157"/>
          </a:xfrm>
        </p:grpSpPr>
        <p:sp>
          <p:nvSpPr>
            <p:cNvPr id="5" name="Rectangle 4">
              <a:extLst>
                <a:ext uri="{FF2B5EF4-FFF2-40B4-BE49-F238E27FC236}">
                  <a16:creationId xmlns:a16="http://schemas.microsoft.com/office/drawing/2014/main" id="{00EE0775-6C56-459C-9F47-4AB2BE740E36}"/>
                </a:ext>
              </a:extLst>
            </p:cNvPr>
            <p:cNvSpPr/>
            <p:nvPr/>
          </p:nvSpPr>
          <p:spPr>
            <a:xfrm>
              <a:off x="5116286" y="3744761"/>
              <a:ext cx="1959429" cy="74357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a:r>
                <a:rPr lang="en-US" sz="1200" dirty="0">
                  <a:solidFill>
                    <a:schemeClr val="bg1"/>
                  </a:solidFill>
                </a:rPr>
                <a:t>Assign Expenses to F&amp;A Pools and Direct Bases</a:t>
              </a:r>
            </a:p>
          </p:txBody>
        </p:sp>
        <p:pic>
          <p:nvPicPr>
            <p:cNvPr id="50" name="Picture 49">
              <a:extLst>
                <a:ext uri="{FF2B5EF4-FFF2-40B4-BE49-F238E27FC236}">
                  <a16:creationId xmlns:a16="http://schemas.microsoft.com/office/drawing/2014/main" id="{AE5D3E88-E15B-4CD9-9BBE-90A9EA05C308}"/>
                </a:ext>
              </a:extLst>
            </p:cNvPr>
            <p:cNvPicPr>
              <a:picLocks noChangeAspect="1"/>
            </p:cNvPicPr>
            <p:nvPr/>
          </p:nvPicPr>
          <p:blipFill>
            <a:blip r:embed="rId3"/>
            <a:stretch>
              <a:fillRect/>
            </a:stretch>
          </p:blipFill>
          <p:spPr>
            <a:xfrm>
              <a:off x="4224338" y="5486400"/>
              <a:ext cx="3743325" cy="790575"/>
            </a:xfrm>
            <a:prstGeom prst="rect">
              <a:avLst/>
            </a:prstGeom>
          </p:spPr>
        </p:pic>
        <p:sp>
          <p:nvSpPr>
            <p:cNvPr id="51" name="Rectangle 50">
              <a:extLst>
                <a:ext uri="{FF2B5EF4-FFF2-40B4-BE49-F238E27FC236}">
                  <a16:creationId xmlns:a16="http://schemas.microsoft.com/office/drawing/2014/main" id="{BE6D5E34-9352-4887-96A3-BAFA5F257AEE}"/>
                </a:ext>
              </a:extLst>
            </p:cNvPr>
            <p:cNvSpPr/>
            <p:nvPr/>
          </p:nvSpPr>
          <p:spPr>
            <a:xfrm>
              <a:off x="5116286" y="3030712"/>
              <a:ext cx="1959429" cy="50787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a:r>
                <a:rPr lang="en-US" sz="1200" dirty="0">
                  <a:solidFill>
                    <a:schemeClr val="bg1"/>
                  </a:solidFill>
                </a:rPr>
                <a:t>Review for Unallowable Expenses</a:t>
              </a:r>
            </a:p>
          </p:txBody>
        </p:sp>
        <p:sp>
          <p:nvSpPr>
            <p:cNvPr id="52" name="Rectangle 51">
              <a:extLst>
                <a:ext uri="{FF2B5EF4-FFF2-40B4-BE49-F238E27FC236}">
                  <a16:creationId xmlns:a16="http://schemas.microsoft.com/office/drawing/2014/main" id="{9107C2CA-779C-4BAE-B15C-364C10421343}"/>
                </a:ext>
              </a:extLst>
            </p:cNvPr>
            <p:cNvSpPr/>
            <p:nvPr/>
          </p:nvSpPr>
          <p:spPr>
            <a:xfrm>
              <a:off x="5116286" y="2336970"/>
              <a:ext cx="1959429" cy="50787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a:r>
                <a:rPr lang="en-US" sz="1200" dirty="0">
                  <a:solidFill>
                    <a:schemeClr val="bg1"/>
                  </a:solidFill>
                </a:rPr>
                <a:t>Adjustments and Transfers</a:t>
              </a:r>
            </a:p>
          </p:txBody>
        </p:sp>
        <p:sp>
          <p:nvSpPr>
            <p:cNvPr id="54" name="Rectangle 53">
              <a:extLst>
                <a:ext uri="{FF2B5EF4-FFF2-40B4-BE49-F238E27FC236}">
                  <a16:creationId xmlns:a16="http://schemas.microsoft.com/office/drawing/2014/main" id="{26E2F974-03EC-47D3-9CB8-FEFD5C1E41BB}"/>
                </a:ext>
              </a:extLst>
            </p:cNvPr>
            <p:cNvSpPr/>
            <p:nvPr/>
          </p:nvSpPr>
          <p:spPr>
            <a:xfrm>
              <a:off x="5116286" y="1637819"/>
              <a:ext cx="1959429" cy="50787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a:r>
                <a:rPr lang="en-US" sz="1200" dirty="0">
                  <a:solidFill>
                    <a:schemeClr val="bg1"/>
                  </a:solidFill>
                </a:rPr>
                <a:t>Total Costs</a:t>
              </a:r>
            </a:p>
          </p:txBody>
        </p:sp>
        <p:sp>
          <p:nvSpPr>
            <p:cNvPr id="56" name="Rectangle 55">
              <a:extLst>
                <a:ext uri="{FF2B5EF4-FFF2-40B4-BE49-F238E27FC236}">
                  <a16:creationId xmlns:a16="http://schemas.microsoft.com/office/drawing/2014/main" id="{2D4660D3-4B71-4F81-93E0-D3354A0C146B}"/>
                </a:ext>
              </a:extLst>
            </p:cNvPr>
            <p:cNvSpPr/>
            <p:nvPr/>
          </p:nvSpPr>
          <p:spPr>
            <a:xfrm>
              <a:off x="7635396" y="1637818"/>
              <a:ext cx="2057398" cy="156999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a:lnSpc>
                  <a:spcPct val="120000"/>
                </a:lnSpc>
                <a:spcAft>
                  <a:spcPts val="800"/>
                </a:spcAft>
              </a:pPr>
              <a:r>
                <a:rPr lang="en-US" sz="1200" u="sng" dirty="0">
                  <a:solidFill>
                    <a:schemeClr val="bg1"/>
                  </a:solidFill>
                </a:rPr>
                <a:t>MTDC Exclusions:</a:t>
              </a:r>
            </a:p>
            <a:p>
              <a:pPr marL="171450" indent="-171450">
                <a:lnSpc>
                  <a:spcPct val="120000"/>
                </a:lnSpc>
                <a:buFont typeface="Arial" panose="020B0604020202020204" pitchFamily="34" charset="0"/>
                <a:buChar char="•"/>
              </a:pPr>
              <a:r>
                <a:rPr lang="en-US" sz="1100" dirty="0">
                  <a:solidFill>
                    <a:schemeClr val="bg1"/>
                  </a:solidFill>
                </a:rPr>
                <a:t>Scholarships/Fellowships</a:t>
              </a:r>
            </a:p>
            <a:p>
              <a:pPr marL="171450" indent="-171450">
                <a:lnSpc>
                  <a:spcPct val="120000"/>
                </a:lnSpc>
                <a:buFont typeface="Arial" panose="020B0604020202020204" pitchFamily="34" charset="0"/>
                <a:buChar char="•"/>
              </a:pPr>
              <a:r>
                <a:rPr lang="en-US" sz="1100" dirty="0">
                  <a:solidFill>
                    <a:schemeClr val="bg1"/>
                  </a:solidFill>
                </a:rPr>
                <a:t>Capital Expenses</a:t>
              </a:r>
            </a:p>
            <a:p>
              <a:pPr marL="171450" indent="-171450">
                <a:lnSpc>
                  <a:spcPct val="120000"/>
                </a:lnSpc>
                <a:buFont typeface="Arial" panose="020B0604020202020204" pitchFamily="34" charset="0"/>
                <a:buChar char="•"/>
              </a:pPr>
              <a:r>
                <a:rPr lang="en-US" sz="1100" dirty="0">
                  <a:solidFill>
                    <a:schemeClr val="bg1"/>
                  </a:solidFill>
                </a:rPr>
                <a:t> Sub-agreements &gt;$25K </a:t>
              </a:r>
            </a:p>
            <a:p>
              <a:pPr marL="171450" indent="-171450">
                <a:lnSpc>
                  <a:spcPct val="120000"/>
                </a:lnSpc>
                <a:buFont typeface="Arial" panose="020B0604020202020204" pitchFamily="34" charset="0"/>
                <a:buChar char="•"/>
              </a:pPr>
              <a:r>
                <a:rPr lang="en-US" sz="1100" dirty="0">
                  <a:solidFill>
                    <a:schemeClr val="bg1"/>
                  </a:solidFill>
                </a:rPr>
                <a:t>Fringe blended vs Actual Accounts</a:t>
              </a:r>
            </a:p>
          </p:txBody>
        </p:sp>
        <p:sp>
          <p:nvSpPr>
            <p:cNvPr id="57" name="Rectangle 56">
              <a:extLst>
                <a:ext uri="{FF2B5EF4-FFF2-40B4-BE49-F238E27FC236}">
                  <a16:creationId xmlns:a16="http://schemas.microsoft.com/office/drawing/2014/main" id="{1745C651-13F2-439C-AF98-D0BF0CAE02C0}"/>
                </a:ext>
              </a:extLst>
            </p:cNvPr>
            <p:cNvSpPr/>
            <p:nvPr/>
          </p:nvSpPr>
          <p:spPr>
            <a:xfrm>
              <a:off x="7635395" y="3324225"/>
              <a:ext cx="2057397" cy="136426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a:lnSpc>
                  <a:spcPct val="120000"/>
                </a:lnSpc>
                <a:spcAft>
                  <a:spcPts val="800"/>
                </a:spcAft>
              </a:pPr>
              <a:r>
                <a:rPr lang="en-US" sz="1200" u="sng" dirty="0">
                  <a:solidFill>
                    <a:schemeClr val="bg1"/>
                  </a:solidFill>
                </a:rPr>
                <a:t>Direct Cost Bases:</a:t>
              </a:r>
            </a:p>
            <a:p>
              <a:pPr marL="171450" indent="-171450">
                <a:lnSpc>
                  <a:spcPct val="120000"/>
                </a:lnSpc>
                <a:buFont typeface="Arial" panose="020B0604020202020204" pitchFamily="34" charset="0"/>
                <a:buChar char="•"/>
              </a:pPr>
              <a:r>
                <a:rPr lang="en-US" sz="1100" dirty="0">
                  <a:solidFill>
                    <a:schemeClr val="bg1"/>
                  </a:solidFill>
                </a:rPr>
                <a:t>Instruction and Dept. Research </a:t>
              </a:r>
            </a:p>
            <a:p>
              <a:pPr marL="171450" indent="-171450">
                <a:lnSpc>
                  <a:spcPct val="120000"/>
                </a:lnSpc>
                <a:buFont typeface="Arial" panose="020B0604020202020204" pitchFamily="34" charset="0"/>
                <a:buChar char="•"/>
              </a:pPr>
              <a:r>
                <a:rPr lang="en-US" sz="1100" dirty="0">
                  <a:solidFill>
                    <a:schemeClr val="bg1"/>
                  </a:solidFill>
                </a:rPr>
                <a:t>Organized Research </a:t>
              </a:r>
            </a:p>
            <a:p>
              <a:pPr marL="171450" indent="-171450">
                <a:lnSpc>
                  <a:spcPct val="120000"/>
                </a:lnSpc>
                <a:buFont typeface="Arial" panose="020B0604020202020204" pitchFamily="34" charset="0"/>
                <a:buChar char="•"/>
              </a:pPr>
              <a:r>
                <a:rPr lang="en-US" sz="1100" dirty="0">
                  <a:solidFill>
                    <a:schemeClr val="bg1"/>
                  </a:solidFill>
                </a:rPr>
                <a:t>Other Sponsored Activities </a:t>
              </a:r>
            </a:p>
          </p:txBody>
        </p:sp>
        <p:sp>
          <p:nvSpPr>
            <p:cNvPr id="58" name="Rectangle 57">
              <a:extLst>
                <a:ext uri="{FF2B5EF4-FFF2-40B4-BE49-F238E27FC236}">
                  <a16:creationId xmlns:a16="http://schemas.microsoft.com/office/drawing/2014/main" id="{CB9AE012-3CCC-441F-A866-1591B83BCBE4}"/>
                </a:ext>
              </a:extLst>
            </p:cNvPr>
            <p:cNvSpPr/>
            <p:nvPr/>
          </p:nvSpPr>
          <p:spPr>
            <a:xfrm>
              <a:off x="2328134" y="1637819"/>
              <a:ext cx="2249424" cy="45085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a:r>
                <a:rPr lang="en-US" sz="1200" dirty="0">
                  <a:solidFill>
                    <a:schemeClr val="bg1"/>
                  </a:solidFill>
                </a:rPr>
                <a:t>Audited Financial Statements</a:t>
              </a:r>
            </a:p>
          </p:txBody>
        </p:sp>
        <p:sp>
          <p:nvSpPr>
            <p:cNvPr id="60" name="Rectangle 59">
              <a:extLst>
                <a:ext uri="{FF2B5EF4-FFF2-40B4-BE49-F238E27FC236}">
                  <a16:creationId xmlns:a16="http://schemas.microsoft.com/office/drawing/2014/main" id="{2123C927-8181-4F93-98B2-F178E308F452}"/>
                </a:ext>
              </a:extLst>
            </p:cNvPr>
            <p:cNvSpPr/>
            <p:nvPr/>
          </p:nvSpPr>
          <p:spPr>
            <a:xfrm>
              <a:off x="2314481" y="2257316"/>
              <a:ext cx="2246159" cy="223102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a:lnSpc>
                  <a:spcPct val="120000"/>
                </a:lnSpc>
                <a:spcAft>
                  <a:spcPts val="800"/>
                </a:spcAft>
              </a:pPr>
              <a:r>
                <a:rPr lang="en-US" sz="1200" u="sng" dirty="0">
                  <a:solidFill>
                    <a:schemeClr val="bg1"/>
                  </a:solidFill>
                </a:rPr>
                <a:t>F&amp;A Cost Pools:</a:t>
              </a:r>
            </a:p>
            <a:p>
              <a:pPr marL="171450" indent="-171450">
                <a:lnSpc>
                  <a:spcPct val="120000"/>
                </a:lnSpc>
                <a:spcAft>
                  <a:spcPts val="800"/>
                </a:spcAft>
                <a:buFont typeface="Arial" panose="020B0604020202020204" pitchFamily="34" charset="0"/>
                <a:buChar char="•"/>
              </a:pPr>
              <a:r>
                <a:rPr lang="en-US" sz="1000" dirty="0">
                  <a:solidFill>
                    <a:schemeClr val="bg1"/>
                  </a:solidFill>
                </a:rPr>
                <a:t>Depreciation </a:t>
              </a:r>
            </a:p>
            <a:p>
              <a:pPr marL="171450" indent="-171450">
                <a:lnSpc>
                  <a:spcPct val="120000"/>
                </a:lnSpc>
                <a:spcAft>
                  <a:spcPts val="800"/>
                </a:spcAft>
                <a:buFont typeface="Arial" panose="020B0604020202020204" pitchFamily="34" charset="0"/>
                <a:buChar char="•"/>
              </a:pPr>
              <a:r>
                <a:rPr lang="en-US" sz="1000" dirty="0">
                  <a:solidFill>
                    <a:schemeClr val="bg1"/>
                  </a:solidFill>
                </a:rPr>
                <a:t>Operations and Maintenance</a:t>
              </a:r>
            </a:p>
            <a:p>
              <a:pPr marL="171450" indent="-171450">
                <a:lnSpc>
                  <a:spcPct val="120000"/>
                </a:lnSpc>
                <a:spcAft>
                  <a:spcPts val="800"/>
                </a:spcAft>
                <a:buFont typeface="Arial" panose="020B0604020202020204" pitchFamily="34" charset="0"/>
                <a:buChar char="•"/>
              </a:pPr>
              <a:r>
                <a:rPr lang="en-US" sz="1000" dirty="0">
                  <a:solidFill>
                    <a:schemeClr val="bg1"/>
                  </a:solidFill>
                </a:rPr>
                <a:t>Interest Expense </a:t>
              </a:r>
            </a:p>
            <a:p>
              <a:pPr marL="171450" indent="-171450">
                <a:lnSpc>
                  <a:spcPct val="120000"/>
                </a:lnSpc>
                <a:spcAft>
                  <a:spcPts val="800"/>
                </a:spcAft>
                <a:buFont typeface="Arial" panose="020B0604020202020204" pitchFamily="34" charset="0"/>
                <a:buChar char="•"/>
              </a:pPr>
              <a:r>
                <a:rPr lang="en-US" sz="1000" dirty="0">
                  <a:solidFill>
                    <a:schemeClr val="bg1"/>
                  </a:solidFill>
                </a:rPr>
                <a:t>General Administration </a:t>
              </a:r>
            </a:p>
            <a:p>
              <a:pPr marL="171450" indent="-171450">
                <a:lnSpc>
                  <a:spcPct val="120000"/>
                </a:lnSpc>
                <a:spcAft>
                  <a:spcPts val="800"/>
                </a:spcAft>
                <a:buFont typeface="Arial" panose="020B0604020202020204" pitchFamily="34" charset="0"/>
                <a:buChar char="•"/>
              </a:pPr>
              <a:r>
                <a:rPr lang="en-US" sz="1000" dirty="0">
                  <a:solidFill>
                    <a:schemeClr val="bg1"/>
                  </a:solidFill>
                </a:rPr>
                <a:t>Departmental Administration </a:t>
              </a:r>
            </a:p>
            <a:p>
              <a:pPr marL="171450" indent="-171450">
                <a:lnSpc>
                  <a:spcPct val="120000"/>
                </a:lnSpc>
                <a:spcAft>
                  <a:spcPts val="800"/>
                </a:spcAft>
                <a:buFont typeface="Arial" panose="020B0604020202020204" pitchFamily="34" charset="0"/>
                <a:buChar char="•"/>
              </a:pPr>
              <a:r>
                <a:rPr lang="en-US" sz="1000" dirty="0">
                  <a:solidFill>
                    <a:schemeClr val="bg1"/>
                  </a:solidFill>
                </a:rPr>
                <a:t>Sponsored Program Admin. </a:t>
              </a:r>
            </a:p>
            <a:p>
              <a:pPr marL="171450" indent="-171450">
                <a:lnSpc>
                  <a:spcPct val="120000"/>
                </a:lnSpc>
                <a:spcAft>
                  <a:spcPts val="800"/>
                </a:spcAft>
                <a:buFont typeface="Arial" panose="020B0604020202020204" pitchFamily="34" charset="0"/>
                <a:buChar char="•"/>
              </a:pPr>
              <a:r>
                <a:rPr lang="en-US" sz="1000" dirty="0">
                  <a:solidFill>
                    <a:schemeClr val="bg1"/>
                  </a:solidFill>
                </a:rPr>
                <a:t>Library</a:t>
              </a:r>
            </a:p>
          </p:txBody>
        </p:sp>
        <p:sp>
          <p:nvSpPr>
            <p:cNvPr id="62" name="Rectangle 61">
              <a:extLst>
                <a:ext uri="{FF2B5EF4-FFF2-40B4-BE49-F238E27FC236}">
                  <a16:creationId xmlns:a16="http://schemas.microsoft.com/office/drawing/2014/main" id="{6418C18C-3564-4689-8CBF-BF13EE254F00}"/>
                </a:ext>
              </a:extLst>
            </p:cNvPr>
            <p:cNvSpPr/>
            <p:nvPr/>
          </p:nvSpPr>
          <p:spPr>
            <a:xfrm>
              <a:off x="2310446" y="4802098"/>
              <a:ext cx="2249424" cy="36953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a:r>
                <a:rPr lang="en-US" sz="1200" dirty="0">
                  <a:solidFill>
                    <a:schemeClr val="bg1"/>
                  </a:solidFill>
                </a:rPr>
                <a:t>Allocations</a:t>
              </a:r>
            </a:p>
          </p:txBody>
        </p:sp>
        <p:cxnSp>
          <p:nvCxnSpPr>
            <p:cNvPr id="35" name="Straight Arrow Connector 34">
              <a:extLst>
                <a:ext uri="{FF2B5EF4-FFF2-40B4-BE49-F238E27FC236}">
                  <a16:creationId xmlns:a16="http://schemas.microsoft.com/office/drawing/2014/main" id="{5DB95F2F-A764-4C71-BD62-C718A593DED6}"/>
                </a:ext>
              </a:extLst>
            </p:cNvPr>
            <p:cNvCxnSpPr>
              <a:cxnSpLocks/>
              <a:stCxn id="5" idx="1"/>
            </p:cNvCxnSpPr>
            <p:nvPr/>
          </p:nvCxnSpPr>
          <p:spPr>
            <a:xfrm flipH="1">
              <a:off x="4559870" y="4116550"/>
              <a:ext cx="5564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E79DB392-4FB1-4E3E-8576-7B4EB661D40C}"/>
                </a:ext>
              </a:extLst>
            </p:cNvPr>
            <p:cNvCxnSpPr>
              <a:cxnSpLocks/>
              <a:stCxn id="5" idx="3"/>
            </p:cNvCxnSpPr>
            <p:nvPr/>
          </p:nvCxnSpPr>
          <p:spPr>
            <a:xfrm>
              <a:off x="7075715" y="4116550"/>
              <a:ext cx="5596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791F75BC-3669-436C-A3EC-96463EE3E175}"/>
                </a:ext>
              </a:extLst>
            </p:cNvPr>
            <p:cNvCxnSpPr>
              <a:stCxn id="54" idx="2"/>
              <a:endCxn id="52" idx="0"/>
            </p:cNvCxnSpPr>
            <p:nvPr/>
          </p:nvCxnSpPr>
          <p:spPr>
            <a:xfrm>
              <a:off x="6096001" y="2145693"/>
              <a:ext cx="0" cy="1912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F146C61C-1007-47E7-9CCB-E6475406158D}"/>
                </a:ext>
              </a:extLst>
            </p:cNvPr>
            <p:cNvCxnSpPr>
              <a:stCxn id="52" idx="2"/>
              <a:endCxn id="51" idx="0"/>
            </p:cNvCxnSpPr>
            <p:nvPr/>
          </p:nvCxnSpPr>
          <p:spPr>
            <a:xfrm>
              <a:off x="6096001" y="2844844"/>
              <a:ext cx="0" cy="1858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71D62A62-CDA5-473C-9BC0-F0E086C21064}"/>
                </a:ext>
              </a:extLst>
            </p:cNvPr>
            <p:cNvCxnSpPr>
              <a:stCxn id="51" idx="2"/>
              <a:endCxn id="5" idx="0"/>
            </p:cNvCxnSpPr>
            <p:nvPr/>
          </p:nvCxnSpPr>
          <p:spPr>
            <a:xfrm>
              <a:off x="6096001" y="3538586"/>
              <a:ext cx="0" cy="206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2B97F72C-1CA7-4AD7-B9D4-632F544FCAA0}"/>
                </a:ext>
              </a:extLst>
            </p:cNvPr>
            <p:cNvCxnSpPr/>
            <p:nvPr/>
          </p:nvCxnSpPr>
          <p:spPr>
            <a:xfrm>
              <a:off x="7075715" y="1891756"/>
              <a:ext cx="5596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FE118DE6-1D4B-4FAE-AB92-9EAE1BFBB356}"/>
                </a:ext>
              </a:extLst>
            </p:cNvPr>
            <p:cNvCxnSpPr>
              <a:cxnSpLocks/>
            </p:cNvCxnSpPr>
            <p:nvPr/>
          </p:nvCxnSpPr>
          <p:spPr>
            <a:xfrm>
              <a:off x="4577558" y="1891756"/>
              <a:ext cx="5387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1E7D0B88-C3FE-445A-A71E-90FAE1094B71}"/>
                </a:ext>
              </a:extLst>
            </p:cNvPr>
            <p:cNvCxnSpPr>
              <a:cxnSpLocks/>
              <a:stCxn id="60" idx="2"/>
              <a:endCxn id="62" idx="0"/>
            </p:cNvCxnSpPr>
            <p:nvPr/>
          </p:nvCxnSpPr>
          <p:spPr>
            <a:xfrm flipH="1">
              <a:off x="3435158" y="4488340"/>
              <a:ext cx="2403" cy="3137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3" name="Connector: Elbow 82">
              <a:extLst>
                <a:ext uri="{FF2B5EF4-FFF2-40B4-BE49-F238E27FC236}">
                  <a16:creationId xmlns:a16="http://schemas.microsoft.com/office/drawing/2014/main" id="{2680C94F-D0F5-49D9-8A71-030C033F987D}"/>
                </a:ext>
              </a:extLst>
            </p:cNvPr>
            <p:cNvCxnSpPr>
              <a:stCxn id="62" idx="3"/>
            </p:cNvCxnSpPr>
            <p:nvPr/>
          </p:nvCxnSpPr>
          <p:spPr>
            <a:xfrm>
              <a:off x="4559870" y="4986866"/>
              <a:ext cx="145480" cy="49953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Connector: Elbow 85">
              <a:extLst>
                <a:ext uri="{FF2B5EF4-FFF2-40B4-BE49-F238E27FC236}">
                  <a16:creationId xmlns:a16="http://schemas.microsoft.com/office/drawing/2014/main" id="{ADE47E20-3EF2-45AB-9122-C3FD556ADB1D}"/>
                </a:ext>
              </a:extLst>
            </p:cNvPr>
            <p:cNvCxnSpPr/>
            <p:nvPr/>
          </p:nvCxnSpPr>
          <p:spPr>
            <a:xfrm rot="5400000">
              <a:off x="6965710" y="4816715"/>
              <a:ext cx="1066800" cy="272570"/>
            </a:xfrm>
            <a:prstGeom prst="bentConnector3">
              <a:avLst>
                <a:gd name="adj1" fmla="val 893"/>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3" name="Footer Placeholder 2">
            <a:extLst>
              <a:ext uri="{FF2B5EF4-FFF2-40B4-BE49-F238E27FC236}">
                <a16:creationId xmlns:a16="http://schemas.microsoft.com/office/drawing/2014/main" id="{681EE18F-69C1-AE93-6EB7-33057DBC781B}"/>
              </a:ext>
            </a:extLst>
          </p:cNvPr>
          <p:cNvSpPr>
            <a:spLocks noGrp="1"/>
          </p:cNvSpPr>
          <p:nvPr>
            <p:ph type="ftr" sz="quarter" idx="11"/>
          </p:nvPr>
        </p:nvSpPr>
        <p:spPr/>
        <p:txBody>
          <a:bodyPr/>
          <a:lstStyle/>
          <a:p>
            <a:r>
              <a:rPr lang="en-US"/>
              <a:t>Office of Cost Analysis</a:t>
            </a:r>
          </a:p>
        </p:txBody>
      </p:sp>
    </p:spTree>
    <p:extLst>
      <p:ext uri="{BB962C8B-B14F-4D97-AF65-F5344CB8AC3E}">
        <p14:creationId xmlns:p14="http://schemas.microsoft.com/office/powerpoint/2010/main" val="3141425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fade">
                                      <p:cBhvr>
                                        <p:cTn id="7"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FACILITIES &amp; ADMINISTRATIVE (F&amp;A) RATES</a:t>
            </a:r>
          </a:p>
        </p:txBody>
      </p:sp>
      <p:sp>
        <p:nvSpPr>
          <p:cNvPr id="3" name="Content Placeholder 2"/>
          <p:cNvSpPr>
            <a:spLocks noGrp="1"/>
          </p:cNvSpPr>
          <p:nvPr>
            <p:ph idx="1"/>
          </p:nvPr>
        </p:nvSpPr>
        <p:spPr/>
        <p:txBody>
          <a:bodyPr/>
          <a:lstStyle/>
          <a:p>
            <a:pPr marL="0" indent="0">
              <a:buNone/>
            </a:pPr>
            <a:r>
              <a:rPr lang="en-US" dirty="0"/>
              <a:t>Let’s look at an example.  Refer to below assumptions: </a:t>
            </a:r>
          </a:p>
          <a:p>
            <a:pPr marL="0" indent="0">
              <a:buNone/>
            </a:pPr>
            <a:r>
              <a:rPr lang="en-US" dirty="0"/>
              <a:t>Total Facilities costs attributed to research = $37,050,000</a:t>
            </a:r>
          </a:p>
          <a:p>
            <a:pPr marL="0" indent="0">
              <a:buNone/>
            </a:pPr>
            <a:r>
              <a:rPr lang="en-US" dirty="0"/>
              <a:t>Facilities costs/MTDC = Facilities rate of 39%</a:t>
            </a:r>
          </a:p>
          <a:p>
            <a:pPr marL="0" indent="0">
              <a:buNone/>
            </a:pPr>
            <a:r>
              <a:rPr lang="en-US" dirty="0"/>
              <a:t>Assignable university square feet = 8,000,000</a:t>
            </a:r>
          </a:p>
          <a:p>
            <a:pPr marL="0" indent="0">
              <a:buNone/>
            </a:pPr>
            <a:r>
              <a:rPr lang="en-US" dirty="0"/>
              <a:t>Space coded to research = 6% or 480,000 sq. ft.</a:t>
            </a:r>
          </a:p>
          <a:p>
            <a:pPr marL="0" indent="0">
              <a:buNone/>
            </a:pPr>
            <a:r>
              <a:rPr lang="en-US" dirty="0"/>
              <a:t>Modified Total Direct Costs (MTDC) = $95,000,000</a:t>
            </a:r>
          </a:p>
          <a:p>
            <a:pPr marL="0" indent="0">
              <a:buNone/>
            </a:pPr>
            <a:r>
              <a:rPr lang="en-US" dirty="0"/>
              <a:t>Total Administrative MTDC = $100,000,000</a:t>
            </a:r>
          </a:p>
          <a:p>
            <a:pPr marL="0" indent="0">
              <a:buNone/>
            </a:pPr>
            <a:r>
              <a:rPr lang="en-US" dirty="0"/>
              <a:t>Total Admin/MTDC = Admin rate of 44.70%</a:t>
            </a:r>
          </a:p>
          <a:p>
            <a:pPr marL="0" indent="0">
              <a:buNone/>
            </a:pPr>
            <a:r>
              <a:rPr lang="en-US" dirty="0"/>
              <a:t>Calculated F&amp;A rate with Admin cap = 65%</a:t>
            </a:r>
          </a:p>
        </p:txBody>
      </p:sp>
      <p:pic>
        <p:nvPicPr>
          <p:cNvPr id="7" name="Picture 6">
            <a:extLst>
              <a:ext uri="{FF2B5EF4-FFF2-40B4-BE49-F238E27FC236}">
                <a16:creationId xmlns:a16="http://schemas.microsoft.com/office/drawing/2014/main" id="{82F07331-9C07-F486-00F4-EFC6B7060B40}"/>
              </a:ext>
            </a:extLst>
          </p:cNvPr>
          <p:cNvPicPr>
            <a:picLocks noChangeAspect="1"/>
          </p:cNvPicPr>
          <p:nvPr/>
        </p:nvPicPr>
        <p:blipFill>
          <a:blip r:embed="rId3"/>
          <a:stretch>
            <a:fillRect/>
          </a:stretch>
        </p:blipFill>
        <p:spPr>
          <a:xfrm>
            <a:off x="6011352" y="1539875"/>
            <a:ext cx="4877481" cy="3362794"/>
          </a:xfrm>
          <a:prstGeom prst="rect">
            <a:avLst/>
          </a:prstGeom>
        </p:spPr>
      </p:pic>
      <p:sp>
        <p:nvSpPr>
          <p:cNvPr id="4" name="Footer Placeholder 3">
            <a:extLst>
              <a:ext uri="{FF2B5EF4-FFF2-40B4-BE49-F238E27FC236}">
                <a16:creationId xmlns:a16="http://schemas.microsoft.com/office/drawing/2014/main" id="{F1A1742C-2EB2-5AA3-95FB-CCAF759F9354}"/>
              </a:ext>
            </a:extLst>
          </p:cNvPr>
          <p:cNvSpPr>
            <a:spLocks noGrp="1"/>
          </p:cNvSpPr>
          <p:nvPr>
            <p:ph type="ftr" sz="quarter" idx="11"/>
          </p:nvPr>
        </p:nvSpPr>
        <p:spPr/>
        <p:txBody>
          <a:bodyPr/>
          <a:lstStyle/>
          <a:p>
            <a:r>
              <a:rPr lang="en-US"/>
              <a:t>Office of Cost Analysis</a:t>
            </a:r>
          </a:p>
        </p:txBody>
      </p:sp>
    </p:spTree>
    <p:extLst>
      <p:ext uri="{BB962C8B-B14F-4D97-AF65-F5344CB8AC3E}">
        <p14:creationId xmlns:p14="http://schemas.microsoft.com/office/powerpoint/2010/main" val="2026710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60B7DA3A-3099-4D24-A58C-3ED6BF98CA55}"/>
              </a:ext>
            </a:extLst>
          </p:cNvPr>
          <p:cNvSpPr/>
          <p:nvPr/>
        </p:nvSpPr>
        <p:spPr>
          <a:xfrm>
            <a:off x="3144782" y="2754630"/>
            <a:ext cx="3009107" cy="36652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A41F5F8-1263-4A74-8098-85F8ACE8D7AF}"/>
              </a:ext>
            </a:extLst>
          </p:cNvPr>
          <p:cNvSpPr/>
          <p:nvPr/>
        </p:nvSpPr>
        <p:spPr>
          <a:xfrm>
            <a:off x="-31750" y="2571749"/>
            <a:ext cx="3167536" cy="384810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b="1" dirty="0">
                <a:latin typeface="+mj-lt"/>
              </a:rPr>
              <a:t>FACILITIES &amp; ADMINISTRATIVE </a:t>
            </a:r>
            <a:r>
              <a:rPr lang="en-US" b="1" dirty="0"/>
              <a:t>(F&amp;A) RATES</a:t>
            </a:r>
          </a:p>
        </p:txBody>
      </p:sp>
      <p:sp>
        <p:nvSpPr>
          <p:cNvPr id="27" name="Rectangle 26">
            <a:extLst>
              <a:ext uri="{FF2B5EF4-FFF2-40B4-BE49-F238E27FC236}">
                <a16:creationId xmlns:a16="http://schemas.microsoft.com/office/drawing/2014/main" id="{4744FD3E-B860-4B61-9D81-D97DD17BFA13}"/>
              </a:ext>
            </a:extLst>
          </p:cNvPr>
          <p:cNvSpPr/>
          <p:nvPr/>
        </p:nvSpPr>
        <p:spPr>
          <a:xfrm>
            <a:off x="6162886" y="2754630"/>
            <a:ext cx="2857788" cy="36652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76A8D9B-3BC2-4BC1-9527-033D0431DBFF}"/>
              </a:ext>
            </a:extLst>
          </p:cNvPr>
          <p:cNvSpPr/>
          <p:nvPr/>
        </p:nvSpPr>
        <p:spPr>
          <a:xfrm>
            <a:off x="9020674" y="2785274"/>
            <a:ext cx="3009107" cy="363457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3318CAB7-07EE-40B1-9E17-05B78855D75E}"/>
              </a:ext>
            </a:extLst>
          </p:cNvPr>
          <p:cNvSpPr txBox="1"/>
          <p:nvPr/>
        </p:nvSpPr>
        <p:spPr>
          <a:xfrm>
            <a:off x="279400" y="3107150"/>
            <a:ext cx="2425700" cy="2590389"/>
          </a:xfrm>
          <a:prstGeom prst="rect">
            <a:avLst/>
          </a:prstGeom>
          <a:noFill/>
        </p:spPr>
        <p:txBody>
          <a:bodyPr wrap="square" rtlCol="0">
            <a:spAutoFit/>
          </a:bodyPr>
          <a:lstStyle/>
          <a:p>
            <a:pPr marL="285750" indent="-285750">
              <a:lnSpc>
                <a:spcPct val="130000"/>
              </a:lnSpc>
              <a:buFont typeface="Arial" panose="020B0604020202020204" pitchFamily="34" charset="0"/>
              <a:buChar char="•"/>
            </a:pPr>
            <a:r>
              <a:rPr lang="en-US" sz="1400" dirty="0"/>
              <a:t>Functional space survey (determine Organized Research (OR ) sq. ft.). </a:t>
            </a:r>
          </a:p>
          <a:p>
            <a:pPr marL="285750" indent="-285750">
              <a:lnSpc>
                <a:spcPct val="130000"/>
              </a:lnSpc>
              <a:buFont typeface="Arial" panose="020B0604020202020204" pitchFamily="34" charset="0"/>
              <a:buChar char="•"/>
            </a:pPr>
            <a:r>
              <a:rPr lang="en-US" sz="1400" dirty="0"/>
              <a:t>Typically starts during spring of base year.  For example, since our base year is FY22, we started our space survey April 2022.</a:t>
            </a:r>
          </a:p>
        </p:txBody>
      </p:sp>
      <p:sp>
        <p:nvSpPr>
          <p:cNvPr id="13" name="TextBox 12">
            <a:extLst>
              <a:ext uri="{FF2B5EF4-FFF2-40B4-BE49-F238E27FC236}">
                <a16:creationId xmlns:a16="http://schemas.microsoft.com/office/drawing/2014/main" id="{912043D5-67F6-4EDB-A888-5A9EA15811F3}"/>
              </a:ext>
            </a:extLst>
          </p:cNvPr>
          <p:cNvSpPr txBox="1"/>
          <p:nvPr/>
        </p:nvSpPr>
        <p:spPr>
          <a:xfrm>
            <a:off x="2853426" y="3126353"/>
            <a:ext cx="3307712" cy="3178242"/>
          </a:xfrm>
          <a:prstGeom prst="rect">
            <a:avLst/>
          </a:prstGeom>
          <a:noFill/>
        </p:spPr>
        <p:txBody>
          <a:bodyPr wrap="square" rtlCol="0">
            <a:spAutoFit/>
          </a:bodyPr>
          <a:lstStyle/>
          <a:p>
            <a:pPr marL="285750" indent="-285750">
              <a:lnSpc>
                <a:spcPct val="130000"/>
              </a:lnSpc>
              <a:spcAft>
                <a:spcPts val="600"/>
              </a:spcAft>
              <a:buFont typeface="Arial" panose="020B0604020202020204" pitchFamily="34" charset="0"/>
              <a:buChar char="•"/>
            </a:pPr>
            <a:r>
              <a:rPr lang="en-US" sz="1400" dirty="0"/>
              <a:t>Identify F&amp;A, direct and unallowable costs.</a:t>
            </a:r>
          </a:p>
          <a:p>
            <a:pPr marL="285750" indent="-285750">
              <a:lnSpc>
                <a:spcPct val="130000"/>
              </a:lnSpc>
              <a:spcAft>
                <a:spcPts val="600"/>
              </a:spcAft>
              <a:buFont typeface="Arial" panose="020B0604020202020204" pitchFamily="34" charset="0"/>
              <a:buChar char="•"/>
            </a:pPr>
            <a:r>
              <a:rPr lang="en-US" sz="1400" dirty="0"/>
              <a:t>Ensure consistent treatment of costs.</a:t>
            </a:r>
          </a:p>
          <a:p>
            <a:pPr marL="285750" indent="-285750">
              <a:lnSpc>
                <a:spcPct val="130000"/>
              </a:lnSpc>
              <a:spcAft>
                <a:spcPts val="600"/>
              </a:spcAft>
              <a:buFont typeface="Arial" panose="020B0604020202020204" pitchFamily="34" charset="0"/>
              <a:buChar char="•"/>
            </a:pPr>
            <a:r>
              <a:rPr lang="en-US" sz="1400" dirty="0"/>
              <a:t>Ensure that costs are allowable and allocable.</a:t>
            </a:r>
          </a:p>
          <a:p>
            <a:pPr marL="285750" indent="-285750">
              <a:lnSpc>
                <a:spcPct val="130000"/>
              </a:lnSpc>
              <a:spcAft>
                <a:spcPts val="600"/>
              </a:spcAft>
              <a:buFont typeface="Arial" panose="020B0604020202020204" pitchFamily="34" charset="0"/>
              <a:buChar char="•"/>
            </a:pPr>
            <a:r>
              <a:rPr lang="en-US" sz="1400" dirty="0"/>
              <a:t>Must comply with OMB’s Uniform Guidance.</a:t>
            </a:r>
          </a:p>
          <a:p>
            <a:pPr marL="285750" indent="-285750">
              <a:lnSpc>
                <a:spcPct val="130000"/>
              </a:lnSpc>
              <a:spcAft>
                <a:spcPts val="600"/>
              </a:spcAft>
              <a:buFont typeface="Arial" panose="020B0604020202020204" pitchFamily="34" charset="0"/>
              <a:buChar char="•"/>
            </a:pPr>
            <a:r>
              <a:rPr lang="en-US" sz="1400" dirty="0"/>
              <a:t>Requires Audited Financial Statements, which we typically complete by December after end of the fiscal year.</a:t>
            </a:r>
          </a:p>
        </p:txBody>
      </p:sp>
      <p:sp>
        <p:nvSpPr>
          <p:cNvPr id="15" name="TextBox 14">
            <a:extLst>
              <a:ext uri="{FF2B5EF4-FFF2-40B4-BE49-F238E27FC236}">
                <a16:creationId xmlns:a16="http://schemas.microsoft.com/office/drawing/2014/main" id="{528FC203-6DA2-4134-BC46-9F4E5B7487BE}"/>
              </a:ext>
            </a:extLst>
          </p:cNvPr>
          <p:cNvSpPr txBox="1"/>
          <p:nvPr/>
        </p:nvSpPr>
        <p:spPr>
          <a:xfrm>
            <a:off x="6162680" y="3083641"/>
            <a:ext cx="2319797" cy="3227487"/>
          </a:xfrm>
          <a:prstGeom prst="rect">
            <a:avLst/>
          </a:prstGeom>
          <a:noFill/>
        </p:spPr>
        <p:txBody>
          <a:bodyPr wrap="square" rtlCol="0">
            <a:spAutoFit/>
          </a:bodyPr>
          <a:lstStyle/>
          <a:p>
            <a:pPr marL="285750" indent="-285750">
              <a:lnSpc>
                <a:spcPct val="130000"/>
              </a:lnSpc>
              <a:spcAft>
                <a:spcPts val="600"/>
              </a:spcAft>
              <a:buFont typeface="Arial" panose="020B0604020202020204" pitchFamily="34" charset="0"/>
              <a:buChar char="•"/>
            </a:pPr>
            <a:r>
              <a:rPr lang="en-US" sz="1400" dirty="0"/>
              <a:t>Prepare standard submission documents and supporting schedules.</a:t>
            </a:r>
          </a:p>
          <a:p>
            <a:pPr marL="285750" indent="-285750">
              <a:lnSpc>
                <a:spcPct val="130000"/>
              </a:lnSpc>
              <a:spcAft>
                <a:spcPts val="600"/>
              </a:spcAft>
              <a:buFont typeface="Arial" panose="020B0604020202020204" pitchFamily="34" charset="0"/>
              <a:buChar char="•"/>
            </a:pPr>
            <a:r>
              <a:rPr lang="en-US" sz="1400" dirty="0"/>
              <a:t>Rates are submitted at the end of the following fiscal year as it takes time to summarize all costs and adjustments, including finalizing space survey results.</a:t>
            </a:r>
          </a:p>
        </p:txBody>
      </p:sp>
      <p:sp>
        <p:nvSpPr>
          <p:cNvPr id="16" name="TextBox 15">
            <a:extLst>
              <a:ext uri="{FF2B5EF4-FFF2-40B4-BE49-F238E27FC236}">
                <a16:creationId xmlns:a16="http://schemas.microsoft.com/office/drawing/2014/main" id="{921AC4E1-4840-4603-BE06-764405E63664}"/>
              </a:ext>
            </a:extLst>
          </p:cNvPr>
          <p:cNvSpPr txBox="1"/>
          <p:nvPr/>
        </p:nvSpPr>
        <p:spPr>
          <a:xfrm>
            <a:off x="8644696" y="3019013"/>
            <a:ext cx="3383285" cy="3458319"/>
          </a:xfrm>
          <a:prstGeom prst="rect">
            <a:avLst/>
          </a:prstGeom>
          <a:noFill/>
        </p:spPr>
        <p:txBody>
          <a:bodyPr wrap="square" rtlCol="0">
            <a:spAutoFit/>
          </a:bodyPr>
          <a:lstStyle/>
          <a:p>
            <a:pPr marL="285750" indent="-285750">
              <a:lnSpc>
                <a:spcPct val="130000"/>
              </a:lnSpc>
              <a:spcAft>
                <a:spcPts val="600"/>
              </a:spcAft>
              <a:buFont typeface="Arial" panose="020B0604020202020204" pitchFamily="34" charset="0"/>
              <a:buChar char="•"/>
            </a:pPr>
            <a:r>
              <a:rPr lang="en-US" sz="1400" dirty="0"/>
              <a:t>Cognizant agency (DHHS) reviews the F&amp;A rate calculation and identify disallowances based on interpretation of Federal guidelines.</a:t>
            </a:r>
          </a:p>
          <a:p>
            <a:pPr marL="285750" indent="-285750">
              <a:lnSpc>
                <a:spcPct val="130000"/>
              </a:lnSpc>
              <a:spcAft>
                <a:spcPts val="600"/>
              </a:spcAft>
              <a:buFont typeface="Arial" panose="020B0604020202020204" pitchFamily="34" charset="0"/>
              <a:buChar char="•"/>
            </a:pPr>
            <a:r>
              <a:rPr lang="en-US" sz="1400" dirty="0"/>
              <a:t>On-site space survey review including interviews of Principal Investigators (PI).</a:t>
            </a:r>
          </a:p>
          <a:p>
            <a:pPr marL="285750" indent="-285750">
              <a:lnSpc>
                <a:spcPct val="130000"/>
              </a:lnSpc>
              <a:spcAft>
                <a:spcPts val="600"/>
              </a:spcAft>
              <a:buFont typeface="Arial" panose="020B0604020202020204" pitchFamily="34" charset="0"/>
              <a:buChar char="•"/>
            </a:pPr>
            <a:r>
              <a:rPr lang="en-US" sz="1400" dirty="0"/>
              <a:t>Negotiate final F&amp;A rate.</a:t>
            </a:r>
          </a:p>
          <a:p>
            <a:pPr marL="285750" indent="-285750">
              <a:lnSpc>
                <a:spcPct val="130000"/>
              </a:lnSpc>
              <a:spcAft>
                <a:spcPts val="600"/>
              </a:spcAft>
              <a:buFont typeface="Arial" panose="020B0604020202020204" pitchFamily="34" charset="0"/>
              <a:buChar char="•"/>
            </a:pPr>
            <a:r>
              <a:rPr lang="en-US" sz="1400" dirty="0"/>
              <a:t>Federal Review estimated to be conducted in the spring of 2024 for base year 2022.</a:t>
            </a:r>
          </a:p>
          <a:p>
            <a:pPr marL="285750" indent="-285750">
              <a:lnSpc>
                <a:spcPct val="130000"/>
              </a:lnSpc>
              <a:spcAft>
                <a:spcPts val="600"/>
              </a:spcAft>
              <a:buFont typeface="Arial" panose="020B0604020202020204" pitchFamily="34" charset="0"/>
              <a:buChar char="•"/>
            </a:pPr>
            <a:r>
              <a:rPr lang="en-US" sz="1400" dirty="0"/>
              <a:t>Final negotiated rate effective 7/1/24.</a:t>
            </a:r>
          </a:p>
        </p:txBody>
      </p:sp>
      <p:sp>
        <p:nvSpPr>
          <p:cNvPr id="21" name="Arrow: Chevron 20">
            <a:extLst>
              <a:ext uri="{FF2B5EF4-FFF2-40B4-BE49-F238E27FC236}">
                <a16:creationId xmlns:a16="http://schemas.microsoft.com/office/drawing/2014/main" id="{12D4CB0A-B7BF-4A8F-BA5E-86CD19038AAF}"/>
              </a:ext>
            </a:extLst>
          </p:cNvPr>
          <p:cNvSpPr/>
          <p:nvPr/>
        </p:nvSpPr>
        <p:spPr>
          <a:xfrm>
            <a:off x="8993898" y="1881252"/>
            <a:ext cx="3198102" cy="1211580"/>
          </a:xfrm>
          <a:prstGeom prst="chevron">
            <a:avLst>
              <a:gd name="adj" fmla="val 15441"/>
            </a:avLst>
          </a:prstGeom>
          <a:solidFill>
            <a:srgbClr val="5B9C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Federal Review and Negotiation</a:t>
            </a:r>
          </a:p>
        </p:txBody>
      </p:sp>
      <p:sp>
        <p:nvSpPr>
          <p:cNvPr id="20" name="Arrow: Chevron 19">
            <a:extLst>
              <a:ext uri="{FF2B5EF4-FFF2-40B4-BE49-F238E27FC236}">
                <a16:creationId xmlns:a16="http://schemas.microsoft.com/office/drawing/2014/main" id="{A9E79B4C-6B0D-4622-AF7F-1104DD9FB41D}"/>
              </a:ext>
            </a:extLst>
          </p:cNvPr>
          <p:cNvSpPr/>
          <p:nvPr/>
        </p:nvSpPr>
        <p:spPr>
          <a:xfrm>
            <a:off x="6161138" y="1881252"/>
            <a:ext cx="3033661" cy="1211580"/>
          </a:xfrm>
          <a:prstGeom prst="chevron">
            <a:avLst>
              <a:gd name="adj" fmla="val 15441"/>
            </a:avLst>
          </a:prstGeom>
          <a:solidFill>
            <a:srgbClr val="5B9C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Calculation and Submission of Rate </a:t>
            </a:r>
          </a:p>
        </p:txBody>
      </p:sp>
      <p:sp>
        <p:nvSpPr>
          <p:cNvPr id="19" name="Arrow: Chevron 18">
            <a:extLst>
              <a:ext uri="{FF2B5EF4-FFF2-40B4-BE49-F238E27FC236}">
                <a16:creationId xmlns:a16="http://schemas.microsoft.com/office/drawing/2014/main" id="{A56E84E3-EDA2-4C88-9162-9DD7F86F7225}"/>
              </a:ext>
            </a:extLst>
          </p:cNvPr>
          <p:cNvSpPr/>
          <p:nvPr/>
        </p:nvSpPr>
        <p:spPr>
          <a:xfrm>
            <a:off x="3145496" y="1881252"/>
            <a:ext cx="3198102" cy="1211580"/>
          </a:xfrm>
          <a:prstGeom prst="chevron">
            <a:avLst>
              <a:gd name="adj" fmla="val 15441"/>
            </a:avLst>
          </a:prstGeom>
          <a:solidFill>
            <a:srgbClr val="5B9C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Treatment of Costs</a:t>
            </a:r>
          </a:p>
        </p:txBody>
      </p:sp>
      <p:sp>
        <p:nvSpPr>
          <p:cNvPr id="10" name="Arrow: Pentagon 9">
            <a:extLst>
              <a:ext uri="{FF2B5EF4-FFF2-40B4-BE49-F238E27FC236}">
                <a16:creationId xmlns:a16="http://schemas.microsoft.com/office/drawing/2014/main" id="{14AD42E3-4E8E-47D0-A673-4303729DE3AC}"/>
              </a:ext>
            </a:extLst>
          </p:cNvPr>
          <p:cNvSpPr/>
          <p:nvPr/>
        </p:nvSpPr>
        <p:spPr>
          <a:xfrm>
            <a:off x="0" y="1881252"/>
            <a:ext cx="3327956" cy="1211580"/>
          </a:xfrm>
          <a:prstGeom prst="homePlate">
            <a:avLst>
              <a:gd name="adj" fmla="val 15441"/>
            </a:avLst>
          </a:prstGeom>
          <a:solidFill>
            <a:srgbClr val="5B9C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Space Survey</a:t>
            </a:r>
          </a:p>
        </p:txBody>
      </p:sp>
      <p:sp>
        <p:nvSpPr>
          <p:cNvPr id="17" name="TextBox 16">
            <a:extLst>
              <a:ext uri="{FF2B5EF4-FFF2-40B4-BE49-F238E27FC236}">
                <a16:creationId xmlns:a16="http://schemas.microsoft.com/office/drawing/2014/main" id="{3196824A-3EEE-4FD0-8A5B-A2BDA1BD6816}"/>
              </a:ext>
            </a:extLst>
          </p:cNvPr>
          <p:cNvSpPr txBox="1"/>
          <p:nvPr/>
        </p:nvSpPr>
        <p:spPr>
          <a:xfrm>
            <a:off x="626473" y="1317451"/>
            <a:ext cx="6797805" cy="349776"/>
          </a:xfrm>
          <a:prstGeom prst="rect">
            <a:avLst/>
          </a:prstGeom>
          <a:noFill/>
        </p:spPr>
        <p:txBody>
          <a:bodyPr wrap="square" rtlCol="0">
            <a:spAutoFit/>
          </a:bodyPr>
          <a:lstStyle/>
          <a:p>
            <a:pPr>
              <a:lnSpc>
                <a:spcPct val="130000"/>
              </a:lnSpc>
            </a:pPr>
            <a:r>
              <a:rPr lang="en-US" sz="1400" dirty="0">
                <a:solidFill>
                  <a:schemeClr val="bg1"/>
                </a:solidFill>
              </a:rPr>
              <a:t>SUMMARY: OBTAINING AN F&amp;A RATE AGREEMENT </a:t>
            </a:r>
          </a:p>
        </p:txBody>
      </p:sp>
      <p:sp>
        <p:nvSpPr>
          <p:cNvPr id="3" name="Footer Placeholder 2">
            <a:extLst>
              <a:ext uri="{FF2B5EF4-FFF2-40B4-BE49-F238E27FC236}">
                <a16:creationId xmlns:a16="http://schemas.microsoft.com/office/drawing/2014/main" id="{8DD2DA9F-8226-8550-1725-F5E9EDC7E2E8}"/>
              </a:ext>
            </a:extLst>
          </p:cNvPr>
          <p:cNvSpPr>
            <a:spLocks noGrp="1"/>
          </p:cNvSpPr>
          <p:nvPr>
            <p:ph type="ftr" sz="quarter" idx="11"/>
          </p:nvPr>
        </p:nvSpPr>
        <p:spPr>
          <a:xfrm>
            <a:off x="4038600" y="6356350"/>
            <a:ext cx="4114800" cy="365125"/>
          </a:xfrm>
        </p:spPr>
        <p:txBody>
          <a:bodyPr/>
          <a:lstStyle/>
          <a:p>
            <a:r>
              <a:rPr lang="en-US"/>
              <a:t>Office of Cost Analysis</a:t>
            </a:r>
          </a:p>
        </p:txBody>
      </p:sp>
    </p:spTree>
    <p:extLst>
      <p:ext uri="{BB962C8B-B14F-4D97-AF65-F5344CB8AC3E}">
        <p14:creationId xmlns:p14="http://schemas.microsoft.com/office/powerpoint/2010/main" val="2186899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750"/>
                                        <p:tgtEl>
                                          <p:spTgt spid="17"/>
                                        </p:tgtEl>
                                      </p:cBhvr>
                                    </p:animEffect>
                                    <p:anim calcmode="lin" valueType="num">
                                      <p:cBhvr>
                                        <p:cTn id="8" dur="750" fill="hold"/>
                                        <p:tgtEl>
                                          <p:spTgt spid="17"/>
                                        </p:tgtEl>
                                        <p:attrNameLst>
                                          <p:attrName>ppt_x</p:attrName>
                                        </p:attrNameLst>
                                      </p:cBhvr>
                                      <p:tavLst>
                                        <p:tav tm="0">
                                          <p:val>
                                            <p:strVal val="#ppt_x"/>
                                          </p:val>
                                        </p:tav>
                                        <p:tav tm="100000">
                                          <p:val>
                                            <p:strVal val="#ppt_x"/>
                                          </p:val>
                                        </p:tav>
                                      </p:tavLst>
                                    </p:anim>
                                    <p:anim calcmode="lin" valueType="num">
                                      <p:cBhvr>
                                        <p:cTn id="9" dur="75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8"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0-#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childTnLst>
                          </p:cTn>
                        </p:par>
                        <p:par>
                          <p:cTn id="15" fill="hold">
                            <p:stCondLst>
                              <p:cond delay="1250"/>
                            </p:stCondLst>
                            <p:childTnLst>
                              <p:par>
                                <p:cTn id="16" presetID="22" presetClass="entr" presetSubtype="1"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up)">
                                      <p:cBhvr>
                                        <p:cTn id="18" dur="500"/>
                                        <p:tgtEl>
                                          <p:spTgt spid="14"/>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additive="base">
                                        <p:cTn id="28" dur="500" fill="hold"/>
                                        <p:tgtEl>
                                          <p:spTgt spid="19"/>
                                        </p:tgtEl>
                                        <p:attrNameLst>
                                          <p:attrName>ppt_x</p:attrName>
                                        </p:attrNameLst>
                                      </p:cBhvr>
                                      <p:tavLst>
                                        <p:tav tm="0">
                                          <p:val>
                                            <p:strVal val="0-#ppt_w/2"/>
                                          </p:val>
                                        </p:tav>
                                        <p:tav tm="100000">
                                          <p:val>
                                            <p:strVal val="#ppt_x"/>
                                          </p:val>
                                        </p:tav>
                                      </p:tavLst>
                                    </p:anim>
                                    <p:anim calcmode="lin" valueType="num">
                                      <p:cBhvr additive="base">
                                        <p:cTn id="29" dur="500" fill="hold"/>
                                        <p:tgtEl>
                                          <p:spTgt spid="19"/>
                                        </p:tgtEl>
                                        <p:attrNameLst>
                                          <p:attrName>ppt_y</p:attrName>
                                        </p:attrNameLst>
                                      </p:cBhvr>
                                      <p:tavLst>
                                        <p:tav tm="0">
                                          <p:val>
                                            <p:strVal val="#ppt_y"/>
                                          </p:val>
                                        </p:tav>
                                        <p:tav tm="100000">
                                          <p:val>
                                            <p:strVal val="#ppt_y"/>
                                          </p:val>
                                        </p:tav>
                                      </p:tavLst>
                                    </p:anim>
                                  </p:childTnLst>
                                </p:cTn>
                              </p:par>
                            </p:childTnLst>
                          </p:cTn>
                        </p:par>
                        <p:par>
                          <p:cTn id="30" fill="hold">
                            <p:stCondLst>
                              <p:cond delay="500"/>
                            </p:stCondLst>
                            <p:childTnLst>
                              <p:par>
                                <p:cTn id="31" presetID="22" presetClass="entr" presetSubtype="1" fill="hold" grpId="0" nodeType="after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wipe(up)">
                                      <p:cBhvr>
                                        <p:cTn id="33" dur="500"/>
                                        <p:tgtEl>
                                          <p:spTgt spid="26"/>
                                        </p:tgtEl>
                                      </p:cBhvr>
                                    </p:animEffect>
                                  </p:childTnLst>
                                </p:cTn>
                              </p:par>
                              <p:par>
                                <p:cTn id="34" presetID="42" presetClass="entr" presetSubtype="0"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1000"/>
                                        <p:tgtEl>
                                          <p:spTgt spid="13"/>
                                        </p:tgtEl>
                                      </p:cBhvr>
                                    </p:animEffect>
                                    <p:anim calcmode="lin" valueType="num">
                                      <p:cBhvr>
                                        <p:cTn id="37" dur="1000" fill="hold"/>
                                        <p:tgtEl>
                                          <p:spTgt spid="13"/>
                                        </p:tgtEl>
                                        <p:attrNameLst>
                                          <p:attrName>ppt_x</p:attrName>
                                        </p:attrNameLst>
                                      </p:cBhvr>
                                      <p:tavLst>
                                        <p:tav tm="0">
                                          <p:val>
                                            <p:strVal val="#ppt_x"/>
                                          </p:val>
                                        </p:tav>
                                        <p:tav tm="100000">
                                          <p:val>
                                            <p:strVal val="#ppt_x"/>
                                          </p:val>
                                        </p:tav>
                                      </p:tavLst>
                                    </p:anim>
                                    <p:anim calcmode="lin" valueType="num">
                                      <p:cBhvr>
                                        <p:cTn id="3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500" fill="hold"/>
                                        <p:tgtEl>
                                          <p:spTgt spid="20"/>
                                        </p:tgtEl>
                                        <p:attrNameLst>
                                          <p:attrName>ppt_x</p:attrName>
                                        </p:attrNameLst>
                                      </p:cBhvr>
                                      <p:tavLst>
                                        <p:tav tm="0">
                                          <p:val>
                                            <p:strVal val="0-#ppt_w/2"/>
                                          </p:val>
                                        </p:tav>
                                        <p:tav tm="100000">
                                          <p:val>
                                            <p:strVal val="#ppt_x"/>
                                          </p:val>
                                        </p:tav>
                                      </p:tavLst>
                                    </p:anim>
                                    <p:anim calcmode="lin" valueType="num">
                                      <p:cBhvr additive="base">
                                        <p:cTn id="44" dur="500" fill="hold"/>
                                        <p:tgtEl>
                                          <p:spTgt spid="20"/>
                                        </p:tgtEl>
                                        <p:attrNameLst>
                                          <p:attrName>ppt_y</p:attrName>
                                        </p:attrNameLst>
                                      </p:cBhvr>
                                      <p:tavLst>
                                        <p:tav tm="0">
                                          <p:val>
                                            <p:strVal val="#ppt_y"/>
                                          </p:val>
                                        </p:tav>
                                        <p:tav tm="100000">
                                          <p:val>
                                            <p:strVal val="#ppt_y"/>
                                          </p:val>
                                        </p:tav>
                                      </p:tavLst>
                                    </p:anim>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wipe(up)">
                                      <p:cBhvr>
                                        <p:cTn id="48" dur="500"/>
                                        <p:tgtEl>
                                          <p:spTgt spid="27"/>
                                        </p:tgtEl>
                                      </p:cBhvr>
                                    </p:animEffect>
                                  </p:childTnLst>
                                </p:cTn>
                              </p:par>
                              <p:par>
                                <p:cTn id="49" presetID="42" presetClass="entr" presetSubtype="0"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1000"/>
                                        <p:tgtEl>
                                          <p:spTgt spid="15"/>
                                        </p:tgtEl>
                                      </p:cBhvr>
                                    </p:animEffect>
                                    <p:anim calcmode="lin" valueType="num">
                                      <p:cBhvr>
                                        <p:cTn id="52" dur="1000" fill="hold"/>
                                        <p:tgtEl>
                                          <p:spTgt spid="15"/>
                                        </p:tgtEl>
                                        <p:attrNameLst>
                                          <p:attrName>ppt_x</p:attrName>
                                        </p:attrNameLst>
                                      </p:cBhvr>
                                      <p:tavLst>
                                        <p:tav tm="0">
                                          <p:val>
                                            <p:strVal val="#ppt_x"/>
                                          </p:val>
                                        </p:tav>
                                        <p:tav tm="100000">
                                          <p:val>
                                            <p:strVal val="#ppt_x"/>
                                          </p:val>
                                        </p:tav>
                                      </p:tavLst>
                                    </p:anim>
                                    <p:anim calcmode="lin" valueType="num">
                                      <p:cBhvr>
                                        <p:cTn id="5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8" fill="hold" grpId="0" nodeType="click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additive="base">
                                        <p:cTn id="58" dur="500" fill="hold"/>
                                        <p:tgtEl>
                                          <p:spTgt spid="21"/>
                                        </p:tgtEl>
                                        <p:attrNameLst>
                                          <p:attrName>ppt_x</p:attrName>
                                        </p:attrNameLst>
                                      </p:cBhvr>
                                      <p:tavLst>
                                        <p:tav tm="0">
                                          <p:val>
                                            <p:strVal val="0-#ppt_w/2"/>
                                          </p:val>
                                        </p:tav>
                                        <p:tav tm="100000">
                                          <p:val>
                                            <p:strVal val="#ppt_x"/>
                                          </p:val>
                                        </p:tav>
                                      </p:tavLst>
                                    </p:anim>
                                    <p:anim calcmode="lin" valueType="num">
                                      <p:cBhvr additive="base">
                                        <p:cTn id="59" dur="500" fill="hold"/>
                                        <p:tgtEl>
                                          <p:spTgt spid="21"/>
                                        </p:tgtEl>
                                        <p:attrNameLst>
                                          <p:attrName>ppt_y</p:attrName>
                                        </p:attrNameLst>
                                      </p:cBhvr>
                                      <p:tavLst>
                                        <p:tav tm="0">
                                          <p:val>
                                            <p:strVal val="#ppt_y"/>
                                          </p:val>
                                        </p:tav>
                                        <p:tav tm="100000">
                                          <p:val>
                                            <p:strVal val="#ppt_y"/>
                                          </p:val>
                                        </p:tav>
                                      </p:tavLst>
                                    </p:anim>
                                  </p:childTnLst>
                                </p:cTn>
                              </p:par>
                            </p:childTnLst>
                          </p:cTn>
                        </p:par>
                        <p:par>
                          <p:cTn id="60" fill="hold">
                            <p:stCondLst>
                              <p:cond delay="500"/>
                            </p:stCondLst>
                            <p:childTnLst>
                              <p:par>
                                <p:cTn id="61" presetID="22" presetClass="entr" presetSubtype="1" fill="hold" grpId="0" nodeType="after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wipe(up)">
                                      <p:cBhvr>
                                        <p:cTn id="63" dur="500"/>
                                        <p:tgtEl>
                                          <p:spTgt spid="28"/>
                                        </p:tgtEl>
                                      </p:cBhvr>
                                    </p:animEffect>
                                  </p:childTnLst>
                                </p:cTn>
                              </p:par>
                              <p:par>
                                <p:cTn id="64" presetID="42" presetClass="entr" presetSubtype="0" fill="hold" grpId="0" nodeType="with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1000"/>
                                        <p:tgtEl>
                                          <p:spTgt spid="16"/>
                                        </p:tgtEl>
                                      </p:cBhvr>
                                    </p:animEffect>
                                    <p:anim calcmode="lin" valueType="num">
                                      <p:cBhvr>
                                        <p:cTn id="67" dur="1000" fill="hold"/>
                                        <p:tgtEl>
                                          <p:spTgt spid="16"/>
                                        </p:tgtEl>
                                        <p:attrNameLst>
                                          <p:attrName>ppt_x</p:attrName>
                                        </p:attrNameLst>
                                      </p:cBhvr>
                                      <p:tavLst>
                                        <p:tav tm="0">
                                          <p:val>
                                            <p:strVal val="#ppt_x"/>
                                          </p:val>
                                        </p:tav>
                                        <p:tav tm="100000">
                                          <p:val>
                                            <p:strVal val="#ppt_x"/>
                                          </p:val>
                                        </p:tav>
                                      </p:tavLst>
                                    </p:anim>
                                    <p:anim calcmode="lin" valueType="num">
                                      <p:cBhvr>
                                        <p:cTn id="6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4" grpId="0" animBg="1"/>
      <p:bldP spid="27" grpId="0" animBg="1"/>
      <p:bldP spid="28" grpId="0" animBg="1"/>
      <p:bldP spid="4" grpId="0"/>
      <p:bldP spid="13" grpId="0"/>
      <p:bldP spid="15" grpId="0"/>
      <p:bldP spid="16" grpId="0"/>
      <p:bldP spid="21" grpId="0" animBg="1"/>
      <p:bldP spid="20" grpId="0" animBg="1"/>
      <p:bldP spid="19" grpId="0" animBg="1"/>
      <p:bldP spid="10" grpId="0" animBg="1"/>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FACILITIES &amp; ADMINISTRATIVE (F&amp;A) RATES</a:t>
            </a:r>
          </a:p>
        </p:txBody>
      </p:sp>
      <p:sp>
        <p:nvSpPr>
          <p:cNvPr id="3" name="Content Placeholder 2"/>
          <p:cNvSpPr>
            <a:spLocks noGrp="1"/>
          </p:cNvSpPr>
          <p:nvPr>
            <p:ph idx="1"/>
          </p:nvPr>
        </p:nvSpPr>
        <p:spPr>
          <a:xfrm>
            <a:off x="680604" y="1066036"/>
            <a:ext cx="10548646" cy="5130000"/>
          </a:xfrm>
        </p:spPr>
        <p:txBody>
          <a:bodyPr/>
          <a:lstStyle/>
          <a:p>
            <a:pPr marL="0" indent="0">
              <a:buNone/>
            </a:pPr>
            <a:r>
              <a:rPr lang="en-US" dirty="0"/>
              <a:t>Cognizant agencies (for UConn, DHHS) generally negotiate lower rates than university proposed rates despite applying consistent federal costing principles.  Please see below result of F&amp;A survey conducted by Council on Government Relations (COGR). </a:t>
            </a:r>
          </a:p>
          <a:p>
            <a:pPr marL="0" indent="0">
              <a:buNone/>
            </a:pPr>
            <a:endParaRPr lang="en-US" dirty="0"/>
          </a:p>
        </p:txBody>
      </p:sp>
      <p:pic>
        <p:nvPicPr>
          <p:cNvPr id="5" name="Picture 4">
            <a:extLst>
              <a:ext uri="{FF2B5EF4-FFF2-40B4-BE49-F238E27FC236}">
                <a16:creationId xmlns:a16="http://schemas.microsoft.com/office/drawing/2014/main" id="{AF809C12-B71B-656F-BA51-9532C82E2CA1}"/>
              </a:ext>
            </a:extLst>
          </p:cNvPr>
          <p:cNvPicPr>
            <a:picLocks noChangeAspect="1"/>
          </p:cNvPicPr>
          <p:nvPr/>
        </p:nvPicPr>
        <p:blipFill>
          <a:blip r:embed="rId3"/>
          <a:stretch>
            <a:fillRect/>
          </a:stretch>
        </p:blipFill>
        <p:spPr>
          <a:xfrm>
            <a:off x="862170" y="1906898"/>
            <a:ext cx="7859056" cy="4369295"/>
          </a:xfrm>
          <a:prstGeom prst="rect">
            <a:avLst/>
          </a:prstGeom>
        </p:spPr>
      </p:pic>
      <p:sp>
        <p:nvSpPr>
          <p:cNvPr id="4" name="Footer Placeholder 3">
            <a:extLst>
              <a:ext uri="{FF2B5EF4-FFF2-40B4-BE49-F238E27FC236}">
                <a16:creationId xmlns:a16="http://schemas.microsoft.com/office/drawing/2014/main" id="{22A03C61-F783-2B6A-848D-0F4CDF80A6EE}"/>
              </a:ext>
            </a:extLst>
          </p:cNvPr>
          <p:cNvSpPr>
            <a:spLocks noGrp="1"/>
          </p:cNvSpPr>
          <p:nvPr>
            <p:ph type="ftr" sz="quarter" idx="11"/>
          </p:nvPr>
        </p:nvSpPr>
        <p:spPr/>
        <p:txBody>
          <a:bodyPr/>
          <a:lstStyle/>
          <a:p>
            <a:r>
              <a:rPr lang="en-US"/>
              <a:t>Office of Cost Analysis</a:t>
            </a:r>
          </a:p>
        </p:txBody>
      </p:sp>
      <p:sp>
        <p:nvSpPr>
          <p:cNvPr id="6" name="TextBox 5">
            <a:extLst>
              <a:ext uri="{FF2B5EF4-FFF2-40B4-BE49-F238E27FC236}">
                <a16:creationId xmlns:a16="http://schemas.microsoft.com/office/drawing/2014/main" id="{37736FD0-9B0D-6619-1810-694A56B7E5FA}"/>
              </a:ext>
            </a:extLst>
          </p:cNvPr>
          <p:cNvSpPr txBox="1"/>
          <p:nvPr/>
        </p:nvSpPr>
        <p:spPr>
          <a:xfrm>
            <a:off x="8902792" y="1937830"/>
            <a:ext cx="3095244" cy="4278094"/>
          </a:xfrm>
          <a:prstGeom prst="rect">
            <a:avLst/>
          </a:prstGeom>
          <a:noFill/>
        </p:spPr>
        <p:txBody>
          <a:bodyPr wrap="square" rtlCol="0">
            <a:spAutoFit/>
          </a:bodyPr>
          <a:lstStyle/>
          <a:p>
            <a:pPr marL="285750" indent="-285750" defTabSz="933237">
              <a:buFont typeface="Arial" panose="020B0604020202020204" pitchFamily="34" charset="0"/>
              <a:buChar char="•"/>
              <a:defRPr/>
            </a:pPr>
            <a:r>
              <a:rPr lang="en-US" sz="1600" dirty="0">
                <a:solidFill>
                  <a:schemeClr val="bg1"/>
                </a:solidFill>
              </a:rPr>
              <a:t>Negotiated rates are usually lower as DHHS may deem research percentages in labs  to be lower than what was indicated by PI’s during the space survey.  DHHS determines this through their site visits during the audit phase. Any discrepancy is extrapolated to the whole population resulting in a lower overall research (F&amp;A) rate. </a:t>
            </a:r>
          </a:p>
          <a:p>
            <a:pPr marL="285750" indent="-285750" defTabSz="933237">
              <a:buFont typeface="Arial" panose="020B0604020202020204" pitchFamily="34" charset="0"/>
              <a:buChar char="•"/>
              <a:defRPr/>
            </a:pPr>
            <a:r>
              <a:rPr lang="en-US" sz="1600" dirty="0">
                <a:solidFill>
                  <a:schemeClr val="bg1"/>
                </a:solidFill>
              </a:rPr>
              <a:t>We may also negotiate a lower rate than what was calculated and proposed to make grant proposals by PI’s more competitive. </a:t>
            </a:r>
          </a:p>
        </p:txBody>
      </p:sp>
    </p:spTree>
    <p:extLst>
      <p:ext uri="{BB962C8B-B14F-4D97-AF65-F5344CB8AC3E}">
        <p14:creationId xmlns:p14="http://schemas.microsoft.com/office/powerpoint/2010/main" val="3866723303"/>
      </p:ext>
    </p:extLst>
  </p:cSld>
  <p:clrMapOvr>
    <a:masterClrMapping/>
  </p:clrMapOvr>
</p:sld>
</file>

<file path=ppt/theme/theme1.xml><?xml version="1.0" encoding="utf-8"?>
<a:theme xmlns:a="http://schemas.openxmlformats.org/drawingml/2006/main" name="Office Theme">
  <a:themeElements>
    <a:clrScheme name="UNCONN-Colour family">
      <a:dk1>
        <a:srgbClr val="000E2F"/>
      </a:dk1>
      <a:lt1>
        <a:sysClr val="window" lastClr="FFFFFF"/>
      </a:lt1>
      <a:dk2>
        <a:srgbClr val="182A60"/>
      </a:dk2>
      <a:lt2>
        <a:srgbClr val="7C878E"/>
      </a:lt2>
      <a:accent1>
        <a:srgbClr val="A4C8E1"/>
      </a:accent1>
      <a:accent2>
        <a:srgbClr val="E4002B"/>
      </a:accent2>
      <a:accent3>
        <a:srgbClr val="553680"/>
      </a:accent3>
      <a:accent4>
        <a:srgbClr val="CE952E"/>
      </a:accent4>
      <a:accent5>
        <a:srgbClr val="7C8E31"/>
      </a:accent5>
      <a:accent6>
        <a:srgbClr val="9A8E57"/>
      </a:accent6>
      <a:hlink>
        <a:srgbClr val="63C7C9"/>
      </a:hlink>
      <a:folHlink>
        <a:srgbClr val="78AFBB"/>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1087</Words>
  <Application>Microsoft Office PowerPoint</Application>
  <PresentationFormat>Widescreen</PresentationFormat>
  <Paragraphs>102</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Gotham Black</vt:lpstr>
      <vt:lpstr>Office Theme</vt:lpstr>
      <vt:lpstr>FACILITIES &amp; ADMINISTRATIVE (F&amp;A) RATES</vt:lpstr>
      <vt:lpstr>FACILITIES &amp; ADMINISTRATIVE (F&amp;A) RATES</vt:lpstr>
      <vt:lpstr>FACILITIES &amp; ADMINISTRATIVE (F&amp;A) RATES</vt:lpstr>
      <vt:lpstr>FACILITIES &amp; ADMINISTRATIVE (F&amp;A) RATES</vt:lpstr>
      <vt:lpstr>FACILITIES &amp; ADMINISTRATIVE (F&amp;A) RATES</vt:lpstr>
      <vt:lpstr>THE F&amp;A RATE CALCULATION PROCESS</vt:lpstr>
      <vt:lpstr>FACILITIES &amp; ADMINISTRATIVE (F&amp;A) RATES</vt:lpstr>
      <vt:lpstr>FACILITIES &amp; ADMINISTRATIVE (F&amp;A) RATES</vt:lpstr>
      <vt:lpstr>FACILITIES &amp; ADMINISTRATIVE (F&amp;A) RATES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2019-08-27T20:48:22Z</dcterms:created>
  <dcterms:modified xsi:type="dcterms:W3CDTF">2023-09-25T19:26:18Z</dcterms:modified>
</cp:coreProperties>
</file>